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12801600" cy="9601200" type="A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2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9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7"/>
            <a:ext cx="2760345" cy="813657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7"/>
            <a:ext cx="8121015" cy="8136573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1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36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7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6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6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78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80" y="2353630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80" y="3507107"/>
            <a:ext cx="5415676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30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7"/>
            <a:ext cx="5442347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8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8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8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1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E71A-2C4F-4D19-82E3-D9B00C6CE39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94F0-8B09-4A5C-8BB2-623D236353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0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417828" y="1240905"/>
            <a:ext cx="8354249" cy="904196"/>
            <a:chOff x="3230875" y="137382"/>
            <a:chExt cx="4580714" cy="861139"/>
          </a:xfrm>
        </p:grpSpPr>
        <p:sp>
          <p:nvSpPr>
            <p:cNvPr id="3" name="Rektangel 2"/>
            <p:cNvSpPr/>
            <p:nvPr/>
          </p:nvSpPr>
          <p:spPr>
            <a:xfrm>
              <a:off x="3230876" y="168891"/>
              <a:ext cx="4580713" cy="82963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kstfelt 3"/>
            <p:cNvSpPr txBox="1"/>
            <p:nvPr/>
          </p:nvSpPr>
          <p:spPr>
            <a:xfrm>
              <a:off x="3230875" y="137382"/>
              <a:ext cx="4580713" cy="829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335" tIns="9335" rIns="9335" bIns="9335" numCol="1" spcCol="1270" anchor="ctr" anchorCtr="0">
              <a:noAutofit/>
            </a:bodyPr>
            <a:lstStyle/>
            <a:p>
              <a:pPr algn="ctr" defTabSz="65339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dirty="0"/>
                <a:t>Opnå en bæredygtig forvaltning med sunde bestande af kron- og dåvildt i overensstemmelse med Vildtforvaltningsrådets  opsatte målsætninger</a:t>
              </a:r>
              <a:endParaRPr lang="en-GB" sz="1600" dirty="0"/>
            </a:p>
          </p:txBody>
        </p:sp>
      </p:grpSp>
      <p:sp>
        <p:nvSpPr>
          <p:cNvPr id="5" name="Rektangel 4"/>
          <p:cNvSpPr/>
          <p:nvPr/>
        </p:nvSpPr>
        <p:spPr>
          <a:xfrm>
            <a:off x="486137" y="4965988"/>
            <a:ext cx="21600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Kønsforholdet skal på det lokale niveau tilstræbes at være 1:1. (Den Nationale Hjortevildtgruppe finder kønsforhold under 1;1,5 acceptable.) </a:t>
            </a:r>
            <a:r>
              <a:rPr lang="da-DK" sz="12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6" name="Rektangel 5"/>
          <p:cNvSpPr/>
          <p:nvPr/>
        </p:nvSpPr>
        <p:spPr>
          <a:xfrm>
            <a:off x="486137" y="6389858"/>
            <a:ext cx="2160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På det lokale niveau skal alderssammensætningen af både han-og hundyr sikre, at der findes individer i alle aldersmæssige udviklingstrin</a:t>
            </a:r>
          </a:p>
        </p:txBody>
      </p:sp>
      <p:sp>
        <p:nvSpPr>
          <p:cNvPr id="7" name="Rektangel 6"/>
          <p:cNvSpPr/>
          <p:nvPr/>
        </p:nvSpPr>
        <p:spPr>
          <a:xfrm>
            <a:off x="5270980" y="4998807"/>
            <a:ext cx="2160000" cy="11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Bestandene skal spredes til egne, hvor de er ønskede af de respektive regionale grupper</a:t>
            </a:r>
          </a:p>
        </p:txBody>
      </p:sp>
      <p:sp>
        <p:nvSpPr>
          <p:cNvPr id="8" name="Rektangel 7"/>
          <p:cNvSpPr/>
          <p:nvPr/>
        </p:nvSpPr>
        <p:spPr>
          <a:xfrm>
            <a:off x="486137" y="7671109"/>
            <a:ext cx="21600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15994" lvl="1"/>
            <a:r>
              <a:rPr lang="da-DK" sz="1200" dirty="0"/>
              <a:t>5 pct. af forårsbestanden af den samlede bestand skal være hjorte på mindst 8 år henholdsvis 6 år efter jagtsæsonen og før kalvesætningen for kronhjorte henholdsvis dåhjorte.   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40493" y="2748204"/>
            <a:ext cx="216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Opnå en bedre bestandssammensætning  på køn og alder  </a:t>
            </a:r>
          </a:p>
          <a:p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2951177" y="2748204"/>
            <a:ext cx="216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Optimere hjortevildtets </a:t>
            </a:r>
            <a:r>
              <a:rPr lang="da-DK" dirty="0" smtClean="0"/>
              <a:t>Økosystem-tjenester</a:t>
            </a:r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912252" y="4965987"/>
            <a:ext cx="2160000" cy="11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 smtClean="0"/>
              <a:t>Hjortevildtet </a:t>
            </a:r>
            <a:r>
              <a:rPr lang="da-DK" sz="1200" dirty="0"/>
              <a:t>som </a:t>
            </a:r>
            <a:r>
              <a:rPr lang="da-DK" sz="1200" dirty="0" smtClean="0"/>
              <a:t>økosystemforvalter (skab biodiversitet)  </a:t>
            </a:r>
            <a:endParaRPr lang="da-DK" sz="1200" dirty="0"/>
          </a:p>
          <a:p>
            <a:r>
              <a:rPr lang="da-DK" sz="1200" dirty="0"/>
              <a:t> </a:t>
            </a:r>
          </a:p>
          <a:p>
            <a:pPr marL="342892" indent="-342892">
              <a:buFont typeface="Wingdings" panose="05000000000000000000" pitchFamily="2" charset="2"/>
              <a:buChar char="v"/>
            </a:pPr>
            <a:endParaRPr lang="da-DK" sz="1200" dirty="0"/>
          </a:p>
        </p:txBody>
      </p:sp>
      <p:sp>
        <p:nvSpPr>
          <p:cNvPr id="14" name="Rektangel 13"/>
          <p:cNvSpPr/>
          <p:nvPr/>
        </p:nvSpPr>
        <p:spPr>
          <a:xfrm>
            <a:off x="7692155" y="4998807"/>
            <a:ext cx="216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Færre skader på mark og i skov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7715338" y="2771339"/>
            <a:ext cx="216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Minimere skaderne på land- og skovbrug</a:t>
            </a:r>
          </a:p>
          <a:p>
            <a:r>
              <a:rPr lang="da-DK" dirty="0"/>
              <a:t>  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10115934" y="2771339"/>
            <a:ext cx="216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Ændret </a:t>
            </a:r>
            <a:r>
              <a:rPr lang="da-DK" dirty="0"/>
              <a:t>adfærd som fører til en jagt i overensstemmelse med de jagtetiske regler   </a:t>
            </a:r>
          </a:p>
          <a:p>
            <a:endParaRPr lang="da-DK" dirty="0"/>
          </a:p>
        </p:txBody>
      </p:sp>
      <p:sp>
        <p:nvSpPr>
          <p:cNvPr id="18" name="Rektangel 17"/>
          <p:cNvSpPr/>
          <p:nvPr/>
        </p:nvSpPr>
        <p:spPr>
          <a:xfrm>
            <a:off x="10118270" y="4979041"/>
            <a:ext cx="216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Jagten skal udøves i overensstemmelse med vildtforvaltningsrådets etiske </a:t>
            </a:r>
            <a:r>
              <a:rPr lang="da-DK" sz="1200" dirty="0" smtClean="0"/>
              <a:t>regler</a:t>
            </a:r>
            <a:endParaRPr lang="da-DK" sz="1200" dirty="0"/>
          </a:p>
        </p:txBody>
      </p:sp>
      <p:sp>
        <p:nvSpPr>
          <p:cNvPr id="19" name="Tekstfelt 18"/>
          <p:cNvSpPr txBox="1"/>
          <p:nvPr/>
        </p:nvSpPr>
        <p:spPr>
          <a:xfrm>
            <a:off x="268463" y="1272784"/>
            <a:ext cx="19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u="sng" dirty="0"/>
              <a:t>Strategisk mål 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240954" y="2315310"/>
            <a:ext cx="228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u="sng" dirty="0"/>
              <a:t>Grundlæggende mål 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268463" y="4425661"/>
            <a:ext cx="225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u="sng" dirty="0"/>
              <a:t>Operationelle mål </a:t>
            </a:r>
          </a:p>
        </p:txBody>
      </p:sp>
      <p:sp>
        <p:nvSpPr>
          <p:cNvPr id="22" name="Tekstfelt 21"/>
          <p:cNvSpPr txBox="1"/>
          <p:nvPr/>
        </p:nvSpPr>
        <p:spPr>
          <a:xfrm>
            <a:off x="5314741" y="2748204"/>
            <a:ext cx="2160000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Opnå en bedre spredning </a:t>
            </a:r>
            <a:r>
              <a:rPr lang="da-DK" dirty="0" smtClean="0"/>
              <a:t> 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12" name="Rektangel 11"/>
          <p:cNvSpPr/>
          <p:nvPr/>
        </p:nvSpPr>
        <p:spPr>
          <a:xfrm>
            <a:off x="5270980" y="6386195"/>
            <a:ext cx="216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/>
              <a:t>Befolkningen skal sikres bedre muligheder for at opleve vildtet  </a:t>
            </a:r>
          </a:p>
        </p:txBody>
      </p:sp>
      <p:sp>
        <p:nvSpPr>
          <p:cNvPr id="25" name="Rektangel 24"/>
          <p:cNvSpPr/>
          <p:nvPr/>
        </p:nvSpPr>
        <p:spPr>
          <a:xfrm>
            <a:off x="10118270" y="6386195"/>
            <a:ext cx="2160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a-DK" sz="1200" dirty="0" smtClean="0"/>
              <a:t>Hjortevildtet </a:t>
            </a:r>
            <a:r>
              <a:rPr lang="da-DK" sz="1200" dirty="0"/>
              <a:t>i sin egen ret </a:t>
            </a:r>
            <a:r>
              <a:rPr lang="da-DK" sz="1200" dirty="0" smtClean="0"/>
              <a:t>(hensyn til dyrenes økologiske og sociale behov)  </a:t>
            </a:r>
            <a:endParaRPr lang="da-DK" sz="1200" dirty="0"/>
          </a:p>
        </p:txBody>
      </p:sp>
      <p:cxnSp>
        <p:nvCxnSpPr>
          <p:cNvPr id="16" name="Lige forbindelse 15"/>
          <p:cNvCxnSpPr/>
          <p:nvPr/>
        </p:nvCxnSpPr>
        <p:spPr>
          <a:xfrm>
            <a:off x="187925" y="1039269"/>
            <a:ext cx="12240000" cy="0"/>
          </a:xfrm>
          <a:prstGeom prst="line">
            <a:avLst/>
          </a:prstGeom>
          <a:ln w="82550" cmpd="sng"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240954" y="2315310"/>
            <a:ext cx="12240000" cy="0"/>
          </a:xfrm>
          <a:prstGeom prst="line">
            <a:avLst/>
          </a:prstGeom>
          <a:ln w="82550" cmpd="sng"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230980" y="4386785"/>
            <a:ext cx="12240000" cy="0"/>
          </a:xfrm>
          <a:prstGeom prst="line">
            <a:avLst/>
          </a:prstGeom>
          <a:ln w="82550" cmpd="sng"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3529023" y="27974"/>
            <a:ext cx="5557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Udkast-Målhierarki</a:t>
            </a:r>
            <a:endParaRPr lang="da-DK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31" name="Lige forbindelse 30"/>
          <p:cNvCxnSpPr/>
          <p:nvPr/>
        </p:nvCxnSpPr>
        <p:spPr>
          <a:xfrm flipH="1">
            <a:off x="2765023" y="2282226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flipH="1">
            <a:off x="5126530" y="2313652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 flipH="1">
            <a:off x="7562938" y="2357887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H="1">
            <a:off x="9932532" y="2282225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2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/>
          <p:cNvSpPr txBox="1"/>
          <p:nvPr/>
        </p:nvSpPr>
        <p:spPr>
          <a:xfrm>
            <a:off x="7930441" y="1859833"/>
            <a:ext cx="1718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Skumrings- og dæmringsjagt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7958684" y="2489303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Jagttider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623448" y="3165099"/>
            <a:ext cx="1514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Sprossefredninger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/>
          <p:cNvSpPr txBox="1"/>
          <p:nvPr/>
        </p:nvSpPr>
        <p:spPr>
          <a:xfrm>
            <a:off x="623449" y="2559541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Jagttider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7930441" y="2915663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Natjagt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3128228" y="1846040"/>
            <a:ext cx="168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Fodring/forbud fordring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7930441" y="3481149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Hegning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7922758" y="4045650"/>
            <a:ext cx="17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Arealbegræns-</a:t>
            </a:r>
            <a:r>
              <a:rPr lang="da-D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ninger</a:t>
            </a:r>
            <a:r>
              <a:rPr lang="da-DK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621705" y="3814129"/>
            <a:ext cx="17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Arealbegræns-</a:t>
            </a:r>
            <a:r>
              <a:rPr lang="da-D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ninger</a:t>
            </a:r>
            <a:r>
              <a:rPr lang="da-DK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7922758" y="4784383"/>
            <a:ext cx="1815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Vildtafsætning (slagt + køl)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10291558" y="1846039"/>
            <a:ext cx="175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Jagttegns-uddannelse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10291558" y="3267628"/>
            <a:ext cx="175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Hjemmesider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10291558" y="3834963"/>
            <a:ext cx="175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10291558" y="4271514"/>
            <a:ext cx="175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Podcasts 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7930441" y="5518592"/>
            <a:ext cx="1815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Bortskræmning</a:t>
            </a: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7922758" y="6090759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Regulering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500788" y="1757636"/>
            <a:ext cx="1841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Jagtmoratorium  (hjorte) 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623452" y="4491996"/>
            <a:ext cx="1718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Kvoter</a:t>
            </a:r>
            <a:r>
              <a:rPr lang="da-DK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felt 39"/>
          <p:cNvSpPr txBox="1"/>
          <p:nvPr/>
        </p:nvSpPr>
        <p:spPr>
          <a:xfrm>
            <a:off x="10295828" y="4821415"/>
            <a:ext cx="1753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Kendskab til arternes behov / økologi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felt 40"/>
          <p:cNvSpPr txBox="1"/>
          <p:nvPr/>
        </p:nvSpPr>
        <p:spPr>
          <a:xfrm>
            <a:off x="623450" y="4902947"/>
            <a:ext cx="1718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Brunstjagt</a:t>
            </a:r>
            <a:r>
              <a:rPr lang="da-DK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felt 41"/>
          <p:cNvSpPr txBox="1"/>
          <p:nvPr/>
        </p:nvSpPr>
        <p:spPr>
          <a:xfrm>
            <a:off x="5480222" y="1840030"/>
            <a:ext cx="1155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Lokale aftaler </a:t>
            </a:r>
          </a:p>
        </p:txBody>
      </p:sp>
      <p:sp>
        <p:nvSpPr>
          <p:cNvPr id="43" name="Tekstfelt 42"/>
          <p:cNvSpPr txBox="1"/>
          <p:nvPr/>
        </p:nvSpPr>
        <p:spPr>
          <a:xfrm>
            <a:off x="10291558" y="2564264"/>
            <a:ext cx="1753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Livslang uddannelse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felt 37"/>
          <p:cNvSpPr txBox="1"/>
          <p:nvPr/>
        </p:nvSpPr>
        <p:spPr>
          <a:xfrm>
            <a:off x="5336031" y="2690125"/>
            <a:ext cx="2107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Afsætte forstyrrelses-frie områder (forbedring af mulighed for at se dagaktivt vildt)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felt 45"/>
          <p:cNvSpPr txBox="1"/>
          <p:nvPr/>
        </p:nvSpPr>
        <p:spPr>
          <a:xfrm>
            <a:off x="10279062" y="5825301"/>
            <a:ext cx="175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kontrol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felt 46"/>
          <p:cNvSpPr txBox="1"/>
          <p:nvPr/>
        </p:nvSpPr>
        <p:spPr>
          <a:xfrm>
            <a:off x="252213" y="719255"/>
            <a:ext cx="225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u="sng" dirty="0" smtClean="0"/>
              <a:t>Forslag til virkemidler </a:t>
            </a:r>
            <a:endParaRPr lang="da-DK" b="1" i="1" u="sng" dirty="0"/>
          </a:p>
        </p:txBody>
      </p:sp>
      <p:cxnSp>
        <p:nvCxnSpPr>
          <p:cNvPr id="48" name="Lige forbindelse 47"/>
          <p:cNvCxnSpPr/>
          <p:nvPr/>
        </p:nvCxnSpPr>
        <p:spPr>
          <a:xfrm>
            <a:off x="252213" y="615523"/>
            <a:ext cx="12240000" cy="0"/>
          </a:xfrm>
          <a:prstGeom prst="line">
            <a:avLst/>
          </a:prstGeom>
          <a:ln w="82550" cmpd="sng"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 flipH="1">
            <a:off x="2764800" y="1394205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 flipH="1">
            <a:off x="5126400" y="1416515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flipH="1">
            <a:off x="7563600" y="1447843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 flipH="1">
            <a:off x="9932400" y="1427661"/>
            <a:ext cx="79842" cy="72041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felt 53"/>
          <p:cNvSpPr txBox="1"/>
          <p:nvPr/>
        </p:nvSpPr>
        <p:spPr>
          <a:xfrm>
            <a:off x="3080511" y="3091151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felt 54"/>
          <p:cNvSpPr txBox="1"/>
          <p:nvPr/>
        </p:nvSpPr>
        <p:spPr>
          <a:xfrm>
            <a:off x="621704" y="6199279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felt 55"/>
          <p:cNvSpPr txBox="1"/>
          <p:nvPr/>
        </p:nvSpPr>
        <p:spPr>
          <a:xfrm>
            <a:off x="621704" y="6810858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felt 56"/>
          <p:cNvSpPr txBox="1"/>
          <p:nvPr/>
        </p:nvSpPr>
        <p:spPr>
          <a:xfrm>
            <a:off x="3091980" y="2553782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kstfelt 57"/>
          <p:cNvSpPr txBox="1"/>
          <p:nvPr/>
        </p:nvSpPr>
        <p:spPr>
          <a:xfrm>
            <a:off x="621704" y="5554258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kstfelt 58"/>
          <p:cNvSpPr txBox="1"/>
          <p:nvPr/>
        </p:nvSpPr>
        <p:spPr>
          <a:xfrm>
            <a:off x="5434286" y="4615106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kstfelt 59"/>
          <p:cNvSpPr txBox="1"/>
          <p:nvPr/>
        </p:nvSpPr>
        <p:spPr>
          <a:xfrm>
            <a:off x="5434286" y="5167708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kstfelt 60"/>
          <p:cNvSpPr txBox="1"/>
          <p:nvPr/>
        </p:nvSpPr>
        <p:spPr>
          <a:xfrm>
            <a:off x="3075542" y="3707096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kstfelt 61"/>
          <p:cNvSpPr txBox="1"/>
          <p:nvPr/>
        </p:nvSpPr>
        <p:spPr>
          <a:xfrm>
            <a:off x="5434286" y="5752205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kstfelt 62"/>
          <p:cNvSpPr txBox="1"/>
          <p:nvPr/>
        </p:nvSpPr>
        <p:spPr>
          <a:xfrm>
            <a:off x="7930441" y="6742437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kstfelt 63"/>
          <p:cNvSpPr txBox="1"/>
          <p:nvPr/>
        </p:nvSpPr>
        <p:spPr>
          <a:xfrm>
            <a:off x="7909192" y="7415365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kstfelt 64"/>
          <p:cNvSpPr txBox="1"/>
          <p:nvPr/>
        </p:nvSpPr>
        <p:spPr>
          <a:xfrm>
            <a:off x="7873768" y="8067043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kstfelt 65"/>
          <p:cNvSpPr txBox="1"/>
          <p:nvPr/>
        </p:nvSpPr>
        <p:spPr>
          <a:xfrm>
            <a:off x="10279062" y="6403883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kstfelt 66"/>
          <p:cNvSpPr txBox="1"/>
          <p:nvPr/>
        </p:nvSpPr>
        <p:spPr>
          <a:xfrm>
            <a:off x="10279061" y="7049882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kstfelt 67"/>
          <p:cNvSpPr txBox="1"/>
          <p:nvPr/>
        </p:nvSpPr>
        <p:spPr>
          <a:xfrm>
            <a:off x="10279060" y="7666001"/>
            <a:ext cx="151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…………….. 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4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A6A795B3264D4F859ECB954B11F065" ma:contentTypeVersion="14" ma:contentTypeDescription="Opret et nyt dokument." ma:contentTypeScope="" ma:versionID="763f0709a2fb9b78709c0bf3c994d193">
  <xsd:schema xmlns:xsd="http://www.w3.org/2001/XMLSchema" xmlns:xs="http://www.w3.org/2001/XMLSchema" xmlns:p="http://schemas.microsoft.com/office/2006/metadata/properties" xmlns:ns3="84f42352-3182-481c-87ea-4ab76f0f3ad6" xmlns:ns4="fce77e05-e53d-40e3-924c-010633414056" targetNamespace="http://schemas.microsoft.com/office/2006/metadata/properties" ma:root="true" ma:fieldsID="81644a9b18fbfd73dda6525e29c2e8e0" ns3:_="" ns4:_="">
    <xsd:import namespace="84f42352-3182-481c-87ea-4ab76f0f3ad6"/>
    <xsd:import namespace="fce77e05-e53d-40e3-924c-0106334140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42352-3182-481c-87ea-4ab76f0f3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77e05-e53d-40e3-924c-0106334140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f42352-3182-481c-87ea-4ab76f0f3a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7419CC-C7E9-42B4-BE58-731BAF482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f42352-3182-481c-87ea-4ab76f0f3ad6"/>
    <ds:schemaRef ds:uri="fce77e05-e53d-40e3-924c-0106334140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5FAFE9-96C2-4BF8-9FF1-669154281BB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fce77e05-e53d-40e3-924c-010633414056"/>
    <ds:schemaRef ds:uri="84f42352-3182-481c-87ea-4ab76f0f3ad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71FE80-A62D-4F2B-BDFE-156F64F4C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1546</TotalTime>
  <Words>265</Words>
  <Application>Microsoft Office PowerPoint</Application>
  <PresentationFormat>A3-papir (297 x 420 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PowerPoint-præsentation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Jesper Madsen</dc:creator>
  <cp:lastModifiedBy>Ulla Skovsbøl</cp:lastModifiedBy>
  <cp:revision>79</cp:revision>
  <cp:lastPrinted>2024-01-29T11:54:39Z</cp:lastPrinted>
  <dcterms:created xsi:type="dcterms:W3CDTF">2023-08-14T08:24:12Z</dcterms:created>
  <dcterms:modified xsi:type="dcterms:W3CDTF">2024-02-15T08:38:56Z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0x010100BFA6A795B3264D4F859ECB954B11F065</vt:lpwstr>
  </property>
</Properties>
</file>