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300" r:id="rId2"/>
    <p:sldId id="347" r:id="rId3"/>
    <p:sldId id="261" r:id="rId4"/>
    <p:sldId id="348" r:id="rId5"/>
    <p:sldId id="302" r:id="rId6"/>
    <p:sldId id="303" r:id="rId7"/>
    <p:sldId id="304" r:id="rId8"/>
    <p:sldId id="349" r:id="rId9"/>
    <p:sldId id="336" r:id="rId10"/>
    <p:sldId id="337" r:id="rId11"/>
    <p:sldId id="338" r:id="rId12"/>
    <p:sldId id="353" r:id="rId13"/>
    <p:sldId id="369" r:id="rId14"/>
    <p:sldId id="306" r:id="rId15"/>
    <p:sldId id="314" r:id="rId16"/>
    <p:sldId id="315" r:id="rId17"/>
    <p:sldId id="355" r:id="rId18"/>
    <p:sldId id="317" r:id="rId19"/>
    <p:sldId id="307" r:id="rId20"/>
    <p:sldId id="368" r:id="rId21"/>
    <p:sldId id="319" r:id="rId22"/>
    <p:sldId id="356" r:id="rId23"/>
    <p:sldId id="352" r:id="rId24"/>
    <p:sldId id="309" r:id="rId25"/>
    <p:sldId id="322" r:id="rId26"/>
    <p:sldId id="323" r:id="rId27"/>
    <p:sldId id="364" r:id="rId28"/>
    <p:sldId id="325" r:id="rId29"/>
    <p:sldId id="308" r:id="rId30"/>
    <p:sldId id="326" r:id="rId31"/>
    <p:sldId id="327" r:id="rId32"/>
    <p:sldId id="361" r:id="rId33"/>
    <p:sldId id="329" r:id="rId34"/>
    <p:sldId id="370" r:id="rId35"/>
    <p:sldId id="371" r:id="rId36"/>
    <p:sldId id="372" r:id="rId37"/>
    <p:sldId id="373" r:id="rId38"/>
    <p:sldId id="321" r:id="rId39"/>
    <p:sldId id="331" r:id="rId40"/>
    <p:sldId id="366" r:id="rId41"/>
    <p:sldId id="365" r:id="rId42"/>
    <p:sldId id="367" r:id="rId43"/>
    <p:sldId id="330" r:id="rId44"/>
    <p:sldId id="342" r:id="rId45"/>
    <p:sldId id="343" r:id="rId46"/>
    <p:sldId id="359" r:id="rId47"/>
    <p:sldId id="345" r:id="rId48"/>
  </p:sldIdLst>
  <p:sldSz cx="12188825"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20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897" autoAdjust="0"/>
  </p:normalViewPr>
  <p:slideViewPr>
    <p:cSldViewPr showGuides="1">
      <p:cViewPr varScale="1">
        <p:scale>
          <a:sx n="104" d="100"/>
          <a:sy n="104" d="100"/>
        </p:scale>
        <p:origin x="696" y="102"/>
      </p:cViewPr>
      <p:guideLst>
        <p:guide orient="horz" pos="2160"/>
        <p:guide pos="3839"/>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0310943959760194"/>
          <c:y val="0"/>
          <c:w val="0.82947397200349959"/>
          <c:h val="0.89814814814814814"/>
        </c:manualLayout>
      </c:layout>
      <c:barChart>
        <c:barDir val="bar"/>
        <c:grouping val="clustered"/>
        <c:varyColors val="0"/>
        <c:ser>
          <c:idx val="0"/>
          <c:order val="0"/>
          <c:tx>
            <c:strRef>
              <c:f>'Ark1'!$E$3</c:f>
              <c:strCache>
                <c:ptCount val="1"/>
                <c:pt idx="0">
                  <c:v>Plastik</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c:spPr>
          <c:invertIfNegative val="0"/>
          <c:cat>
            <c:strRef>
              <c:f>'Ark1'!$D$4:$D$6</c:f>
              <c:strCache>
                <c:ptCount val="3"/>
                <c:pt idx="0">
                  <c:v>Viden</c:v>
                </c:pt>
                <c:pt idx="1">
                  <c:v>Teknologi</c:v>
                </c:pt>
                <c:pt idx="2">
                  <c:v>System</c:v>
                </c:pt>
              </c:strCache>
            </c:strRef>
          </c:cat>
          <c:val>
            <c:numRef>
              <c:f>'Ark1'!$E$4:$E$6</c:f>
              <c:numCache>
                <c:formatCode>General</c:formatCode>
                <c:ptCount val="3"/>
                <c:pt idx="0">
                  <c:v>4</c:v>
                </c:pt>
                <c:pt idx="1">
                  <c:v>2</c:v>
                </c:pt>
                <c:pt idx="2">
                  <c:v>4</c:v>
                </c:pt>
              </c:numCache>
            </c:numRef>
          </c:val>
          <c:extLst>
            <c:ext xmlns:c16="http://schemas.microsoft.com/office/drawing/2014/chart" uri="{C3380CC4-5D6E-409C-BE32-E72D297353CC}">
              <c16:uniqueId val="{00000000-5F25-4F52-AF36-646268238EC3}"/>
            </c:ext>
          </c:extLst>
        </c:ser>
        <c:dLbls>
          <c:showLegendKey val="0"/>
          <c:showVal val="0"/>
          <c:showCatName val="0"/>
          <c:showSerName val="0"/>
          <c:showPercent val="0"/>
          <c:showBubbleSize val="0"/>
        </c:dLbls>
        <c:gapWidth val="100"/>
        <c:overlap val="20"/>
        <c:axId val="359112704"/>
        <c:axId val="359110408"/>
      </c:barChart>
      <c:catAx>
        <c:axId val="35911270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a-DK"/>
          </a:p>
        </c:txPr>
        <c:crossAx val="359110408"/>
        <c:crosses val="autoZero"/>
        <c:auto val="1"/>
        <c:lblAlgn val="ctr"/>
        <c:lblOffset val="100"/>
        <c:noMultiLvlLbl val="0"/>
      </c:catAx>
      <c:valAx>
        <c:axId val="359110408"/>
        <c:scaling>
          <c:orientation val="minMax"/>
          <c:max val="5"/>
        </c:scaling>
        <c:delete val="0"/>
        <c:axPos val="b"/>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a-DK"/>
          </a:p>
        </c:txPr>
        <c:crossAx val="359112704"/>
        <c:crosses val="autoZero"/>
        <c:crossBetween val="between"/>
        <c:minorUnit val="1"/>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76268-5CE8-436F-8727-6E4791263BAF}" type="datetimeFigureOut">
              <a:rPr lang="da-DK" smtClean="0"/>
              <a:t>27-10-2025</a:t>
            </a:fld>
            <a:endParaRPr lang="da-DK"/>
          </a:p>
        </p:txBody>
      </p:sp>
      <p:sp>
        <p:nvSpPr>
          <p:cNvPr id="4" name="Pladsholder til slidebillede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3B4F2-37C6-456F-99B1-74C79381C6EC}" type="slidenum">
              <a:rPr lang="da-DK" smtClean="0"/>
              <a:t>‹nr.›</a:t>
            </a:fld>
            <a:endParaRPr lang="da-DK"/>
          </a:p>
        </p:txBody>
      </p:sp>
    </p:spTree>
    <p:extLst>
      <p:ext uri="{BB962C8B-B14F-4D97-AF65-F5344CB8AC3E}">
        <p14:creationId xmlns:p14="http://schemas.microsoft.com/office/powerpoint/2010/main" val="209470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F6A3B4F2-37C6-456F-99B1-74C79381C6EC}" type="slidenum">
              <a:rPr lang="da-DK" smtClean="0"/>
              <a:t>2</a:t>
            </a:fld>
            <a:endParaRPr lang="da-DK"/>
          </a:p>
        </p:txBody>
      </p:sp>
    </p:spTree>
    <p:extLst>
      <p:ext uri="{BB962C8B-B14F-4D97-AF65-F5344CB8AC3E}">
        <p14:creationId xmlns:p14="http://schemas.microsoft.com/office/powerpoint/2010/main" val="173609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F6A3B4F2-37C6-456F-99B1-74C79381C6EC}" type="slidenum">
              <a:rPr lang="da-DK" smtClean="0"/>
              <a:t>6</a:t>
            </a:fld>
            <a:endParaRPr lang="da-DK"/>
          </a:p>
        </p:txBody>
      </p:sp>
    </p:spTree>
    <p:extLst>
      <p:ext uri="{BB962C8B-B14F-4D97-AF65-F5344CB8AC3E}">
        <p14:creationId xmlns:p14="http://schemas.microsoft.com/office/powerpoint/2010/main" val="257817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F6A3B4F2-37C6-456F-99B1-74C79381C6EC}" type="slidenum">
              <a:rPr lang="da-DK" smtClean="0"/>
              <a:t>7</a:t>
            </a:fld>
            <a:endParaRPr lang="da-DK"/>
          </a:p>
        </p:txBody>
      </p:sp>
    </p:spTree>
    <p:extLst>
      <p:ext uri="{BB962C8B-B14F-4D97-AF65-F5344CB8AC3E}">
        <p14:creationId xmlns:p14="http://schemas.microsoft.com/office/powerpoint/2010/main" val="200415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F6A3B4F2-37C6-456F-99B1-74C79381C6EC}" type="slidenum">
              <a:rPr lang="da-DK" smtClean="0"/>
              <a:t>15</a:t>
            </a:fld>
            <a:endParaRPr lang="da-DK"/>
          </a:p>
        </p:txBody>
      </p:sp>
    </p:spTree>
    <p:extLst>
      <p:ext uri="{BB962C8B-B14F-4D97-AF65-F5344CB8AC3E}">
        <p14:creationId xmlns:p14="http://schemas.microsoft.com/office/powerpoint/2010/main" val="255609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F6A3B4F2-37C6-456F-99B1-74C79381C6EC}" type="slidenum">
              <a:rPr lang="da-DK" smtClean="0"/>
              <a:t>21</a:t>
            </a:fld>
            <a:endParaRPr lang="da-DK"/>
          </a:p>
        </p:txBody>
      </p:sp>
    </p:spTree>
    <p:extLst>
      <p:ext uri="{BB962C8B-B14F-4D97-AF65-F5344CB8AC3E}">
        <p14:creationId xmlns:p14="http://schemas.microsoft.com/office/powerpoint/2010/main" val="346301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F6A3B4F2-37C6-456F-99B1-74C79381C6EC}" type="slidenum">
              <a:rPr lang="da-DK" smtClean="0"/>
              <a:t>37</a:t>
            </a:fld>
            <a:endParaRPr lang="da-DK"/>
          </a:p>
        </p:txBody>
      </p:sp>
    </p:spTree>
    <p:extLst>
      <p:ext uri="{BB962C8B-B14F-4D97-AF65-F5344CB8AC3E}">
        <p14:creationId xmlns:p14="http://schemas.microsoft.com/office/powerpoint/2010/main" val="2940496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11" name="Pladsholder til tekst 1"/>
          <p:cNvSpPr>
            <a:spLocks noGrp="1"/>
          </p:cNvSpPr>
          <p:nvPr>
            <p:ph type="body" sz="quarter" idx="10" hasCustomPrompt="1"/>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dirty="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23137F6B-9313-43AD-BBB3-9CF20B21B05F}" type="datetime3">
              <a:rPr lang="en-GB" smtClean="0"/>
              <a:t>27 October, 2025</a:t>
            </a:fld>
            <a:endParaRPr lang="da-DK" dirty="0"/>
          </a:p>
        </p:txBody>
      </p:sp>
      <p:sp>
        <p:nvSpPr>
          <p:cNvPr id="23" name="Pladsholder til sidefod 22" hidden="1"/>
          <p:cNvSpPr>
            <a:spLocks noGrp="1"/>
          </p:cNvSpPr>
          <p:nvPr>
            <p:ph type="ftr" sz="quarter" idx="15"/>
          </p:nvPr>
        </p:nvSpPr>
        <p:spPr>
          <a:xfrm>
            <a:off x="1530348" y="7692036"/>
            <a:ext cx="4852021" cy="201461"/>
          </a:xfrm>
        </p:spPr>
        <p:txBody>
          <a:bodyPr/>
          <a:lstStyle>
            <a:lvl1pPr>
              <a:defRPr>
                <a:solidFill>
                  <a:schemeClr val="bg1">
                    <a:lumMod val="75000"/>
                  </a:schemeClr>
                </a:solidFill>
              </a:defRPr>
            </a:lvl1pPr>
          </a:lstStyle>
          <a:p>
            <a:r>
              <a:rPr lang="en-US"/>
              <a:t>/ Environmental Protection Agency / Danish Circular Economy Strongholds</a:t>
            </a:r>
            <a:endParaRPr lang="da-DK" dirty="0"/>
          </a:p>
        </p:txBody>
      </p:sp>
      <p:sp>
        <p:nvSpPr>
          <p:cNvPr id="24" name="Pladsholder til slidenummer 23" hidden="1"/>
          <p:cNvSpPr>
            <a:spLocks noGrp="1"/>
          </p:cNvSpPr>
          <p:nvPr>
            <p:ph type="sldNum" sz="quarter" idx="16"/>
          </p:nvPr>
        </p:nvSpPr>
        <p:spPr>
          <a:xfrm>
            <a:off x="1091438" y="7692036"/>
            <a:ext cx="397731"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grpSp>
        <p:nvGrpSpPr>
          <p:cNvPr id="10" name="Gruppe 9"/>
          <p:cNvGrpSpPr/>
          <p:nvPr userDrawn="1"/>
        </p:nvGrpSpPr>
        <p:grpSpPr>
          <a:xfrm>
            <a:off x="-1710039" y="4763279"/>
            <a:ext cx="1704602" cy="2095705"/>
            <a:chOff x="-1710039" y="4763279"/>
            <a:chExt cx="1704602" cy="2095705"/>
          </a:xfrm>
        </p:grpSpPr>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noProof="1">
                  <a:solidFill>
                    <a:schemeClr val="bg1">
                      <a:lumMod val="50000"/>
                    </a:schemeClr>
                  </a:solidFill>
                  <a:latin typeface="+mn-lt"/>
                  <a:ea typeface="+mn-ea"/>
                  <a:cs typeface="Arial" charset="0"/>
                </a:rPr>
                <a:t>Tips:</a:t>
              </a:r>
            </a:p>
            <a:p>
              <a:pPr algn="r"/>
              <a:r>
                <a:rPr lang="da-DK" sz="900" kern="1200" noProof="1">
                  <a:solidFill>
                    <a:schemeClr val="bg1">
                      <a:lumMod val="50000"/>
                    </a:schemeClr>
                  </a:solidFill>
                  <a:latin typeface="+mn-lt"/>
                  <a:ea typeface="+mn-ea"/>
                  <a:cs typeface="Arial" charset="0"/>
                </a:rPr>
                <a:t>For at fremhæve et naturligt hierarki i overskriften eller differentiere evt.</a:t>
              </a:r>
              <a:r>
                <a:rPr lang="da-DK" sz="900" kern="1200" baseline="0" noProof="1">
                  <a:solidFill>
                    <a:schemeClr val="bg1">
                      <a:lumMod val="50000"/>
                    </a:schemeClr>
                  </a:solidFill>
                  <a:latin typeface="+mn-lt"/>
                  <a:ea typeface="+mn-ea"/>
                  <a:cs typeface="Arial" charset="0"/>
                </a:rPr>
                <a:t> skrift i tekstniveau (overskrift og underoverskrift) bruges de indrammede</a:t>
              </a:r>
              <a:r>
                <a:rPr lang="da-DK" sz="900" kern="1200" noProof="1">
                  <a:solidFill>
                    <a:schemeClr val="bg1">
                      <a:lumMod val="50000"/>
                    </a:schemeClr>
                  </a:solidFill>
                  <a:latin typeface="+mn-lt"/>
                  <a:ea typeface="+mn-ea"/>
                  <a:cs typeface="Arial" charset="0"/>
                </a:rPr>
                <a:t> temafarver</a:t>
              </a:r>
            </a:p>
          </p:txBody>
        </p:sp>
        <p:pic>
          <p:nvPicPr>
            <p:cNvPr id="7" name="Billede 6"/>
            <p:cNvPicPr>
              <a:picLocks noChangeAspect="1"/>
            </p:cNvPicPr>
            <p:nvPr userDrawn="1"/>
          </p:nvPicPr>
          <p:blipFill>
            <a:blip r:embed="rId2"/>
            <a:stretch>
              <a:fillRect/>
            </a:stretch>
          </p:blipFill>
          <p:spPr>
            <a:xfrm>
              <a:off x="-1710039" y="5814954"/>
              <a:ext cx="1562235" cy="1044030"/>
            </a:xfrm>
            <a:prstGeom prst="rect">
              <a:avLst/>
            </a:prstGeom>
          </p:spPr>
        </p:pic>
        <p:sp>
          <p:nvSpPr>
            <p:cNvPr id="26"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noProof="1"/>
            </a:p>
          </p:txBody>
        </p:sp>
      </p:gr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noProof="1">
                <a:solidFill>
                  <a:schemeClr val="bg1">
                    <a:lumMod val="50000"/>
                  </a:schemeClr>
                </a:solidFill>
                <a:latin typeface="+mn-lt"/>
                <a:ea typeface="+mn-ea"/>
                <a:cs typeface="Arial" charset="0"/>
              </a:rPr>
              <a:t>Maks tre linjer i stor typografi</a:t>
            </a:r>
          </a:p>
        </p:txBody>
      </p:sp>
      <p:pic>
        <p:nvPicPr>
          <p:cNvPr id="5" name="Picture 4">
            <a:extLst>
              <a:ext uri="{FF2B5EF4-FFF2-40B4-BE49-F238E27FC236}">
                <a16:creationId xmlns:a16="http://schemas.microsoft.com/office/drawing/2014/main" id="{9331D187-6CA8-4F5D-8EB3-0B1837FC4C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3091" y="338085"/>
            <a:ext cx="2625127" cy="860824"/>
          </a:xfrm>
          <a:prstGeom prst="rect">
            <a:avLst/>
          </a:prstGeom>
        </p:spPr>
      </p:pic>
      <p:pic>
        <p:nvPicPr>
          <p:cNvPr id="4" name="Picture 3">
            <a:extLst>
              <a:ext uri="{FF2B5EF4-FFF2-40B4-BE49-F238E27FC236}">
                <a16:creationId xmlns:a16="http://schemas.microsoft.com/office/drawing/2014/main" id="{8F29406B-13E5-407B-9EE5-3BF2ABA9FEE3}"/>
              </a:ext>
            </a:extLst>
          </p:cNvPr>
          <p:cNvPicPr>
            <a:picLocks noChangeAspect="1"/>
          </p:cNvPicPr>
          <p:nvPr userDrawn="1"/>
        </p:nvPicPr>
        <p:blipFill>
          <a:blip r:embed="rId4"/>
          <a:stretch>
            <a:fillRect/>
          </a:stretch>
        </p:blipFill>
        <p:spPr>
          <a:xfrm>
            <a:off x="-1980002" y="1"/>
            <a:ext cx="1832691" cy="1033434"/>
          </a:xfrm>
          <a:prstGeom prst="rect">
            <a:avLst/>
          </a:prstGeom>
        </p:spPr>
      </p:pic>
    </p:spTree>
    <p:extLst>
      <p:ext uri="{BB962C8B-B14F-4D97-AF65-F5344CB8AC3E}">
        <p14:creationId xmlns:p14="http://schemas.microsoft.com/office/powerpoint/2010/main" val="197394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2" name="Titel 1"/>
          <p:cNvSpPr>
            <a:spLocks noGrp="1"/>
          </p:cNvSpPr>
          <p:nvPr>
            <p:ph type="title" hasCustomPrompt="1"/>
          </p:nvPr>
        </p:nvSpPr>
        <p:spPr>
          <a:xfrm>
            <a:off x="649288" y="332656"/>
            <a:ext cx="10888662" cy="862732"/>
          </a:xfrm>
        </p:spPr>
        <p:txBody>
          <a:bodyPr/>
          <a:lstStyle>
            <a:lvl1pPr>
              <a:lnSpc>
                <a:spcPct val="88000"/>
              </a:lnSpc>
              <a:defRPr sz="3200">
                <a:solidFill>
                  <a:schemeClr val="bg1"/>
                </a:solidFill>
              </a:defRPr>
            </a:lvl1pPr>
          </a:lstStyle>
          <a:p>
            <a:r>
              <a:rPr lang="da-DK" dirty="0"/>
              <a:t>Klik for at redigere i master</a:t>
            </a:r>
          </a:p>
        </p:txBody>
      </p:sp>
      <p:sp>
        <p:nvSpPr>
          <p:cNvPr id="9" name="Pladsholder til tekst 2"/>
          <p:cNvSpPr>
            <a:spLocks noGrp="1"/>
          </p:cNvSpPr>
          <p:nvPr>
            <p:ph type="body" sz="quarter" idx="13" hasCustomPrompt="1"/>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dirty="0"/>
              <a:t>Klik for at redigere i master</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en-US"/>
              <a:t>/ Environmental Protection Agency / Danish Circular Economy Strongholds</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9287B9FA-031A-487A-B57D-08F8767BDF7D}" type="datetime3">
              <a:rPr lang="en-GB" smtClean="0"/>
              <a:t>27 October, 2025</a:t>
            </a:fld>
            <a:endParaRPr lang="da-DK" dirty="0"/>
          </a:p>
        </p:txBody>
      </p:sp>
      <p:sp>
        <p:nvSpPr>
          <p:cNvPr id="12" name="Pladsholder logo"/>
          <p:cNvSpPr>
            <a:spLocks noGrp="1"/>
          </p:cNvSpPr>
          <p:nvPr>
            <p:ph type="body" sz="quarter" idx="22" hasCustomPrompt="1"/>
          </p:nvPr>
        </p:nvSpPr>
        <p:spPr>
          <a:xfrm>
            <a:off x="655670" y="6378872"/>
            <a:ext cx="223200" cy="201600"/>
          </a:xfrm>
          <a:blipFill>
            <a:blip r:embed="rId2"/>
            <a:stretch>
              <a:fillRect/>
            </a:stretch>
          </a:blipFill>
        </p:spPr>
        <p:txBody>
          <a:bodyPr/>
          <a:lstStyle>
            <a:lvl1pPr>
              <a:defRPr sz="100" b="0">
                <a:solidFill>
                  <a:schemeClr val="bg1"/>
                </a:solidFill>
              </a:defRPr>
            </a:lvl1pPr>
          </a:lstStyle>
          <a:p>
            <a:pPr lvl="0"/>
            <a:r>
              <a:rPr lang="da-DK" dirty="0"/>
              <a:t>.</a:t>
            </a:r>
          </a:p>
        </p:txBody>
      </p:sp>
    </p:spTree>
    <p:extLst>
      <p:ext uri="{BB962C8B-B14F-4D97-AF65-F5344CB8AC3E}">
        <p14:creationId xmlns:p14="http://schemas.microsoft.com/office/powerpoint/2010/main" val="126887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51600" y="311972"/>
            <a:ext cx="6981229" cy="468000"/>
          </a:xfrm>
        </p:spPr>
        <p:txBody>
          <a:bodyPr/>
          <a:lstStyle/>
          <a:p>
            <a:r>
              <a:rPr lang="da-DK" dirty="0"/>
              <a:t>Klik for at redigere i master</a:t>
            </a:r>
          </a:p>
        </p:txBody>
      </p:sp>
      <p:sp>
        <p:nvSpPr>
          <p:cNvPr id="7" name="Pladsholder til tekst 2"/>
          <p:cNvSpPr>
            <a:spLocks noGrp="1"/>
          </p:cNvSpPr>
          <p:nvPr>
            <p:ph type="body" sz="quarter" idx="13" hasCustomPrompt="1"/>
          </p:nvPr>
        </p:nvSpPr>
        <p:spPr>
          <a:xfrm>
            <a:off x="651600" y="1195389"/>
            <a:ext cx="6980895" cy="4886325"/>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en-US"/>
              <a:t>/ Environmental Protection Agency / Danish Circular Economy Strongholds</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9E3204BD-01B4-40AE-9EB7-80AF22F3F63E}" type="datetime3">
              <a:rPr lang="en-GB" smtClean="0"/>
              <a:t>27 October, 2025</a:t>
            </a:fld>
            <a:endParaRPr lang="da-DK" dirty="0"/>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1" y="0"/>
            <a:ext cx="1835921" cy="1033434"/>
          </a:xfrm>
          <a:prstGeom prst="rect">
            <a:avLst/>
          </a:prstGeom>
        </p:spPr>
      </p:pic>
    </p:spTree>
    <p:extLst>
      <p:ext uri="{BB962C8B-B14F-4D97-AF65-F5344CB8AC3E}">
        <p14:creationId xmlns:p14="http://schemas.microsoft.com/office/powerpoint/2010/main" val="4256158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51600" y="311972"/>
            <a:ext cx="5351204" cy="812772"/>
          </a:xfrm>
        </p:spPr>
        <p:txBody>
          <a:bodyPr/>
          <a:lstStyle/>
          <a:p>
            <a:r>
              <a:rPr lang="da-DK" dirty="0"/>
              <a:t>Klik for at redigere i master</a:t>
            </a:r>
          </a:p>
        </p:txBody>
      </p:sp>
      <p:sp>
        <p:nvSpPr>
          <p:cNvPr id="7" name="Pladsholder til tekst 2"/>
          <p:cNvSpPr>
            <a:spLocks noGrp="1"/>
          </p:cNvSpPr>
          <p:nvPr>
            <p:ph type="body" sz="quarter" idx="13" hasCustomPrompt="1"/>
          </p:nvPr>
        </p:nvSpPr>
        <p:spPr>
          <a:xfrm>
            <a:off x="651600" y="1195389"/>
            <a:ext cx="5350867" cy="4886325"/>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en-US"/>
              <a:t>/ Environmental Protection Agency / Danish Circular Economy Strongholds</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66985E1E-87EB-446A-A627-CF6D31799713}" type="datetime3">
              <a:rPr lang="en-GB" smtClean="0"/>
              <a:t>27 October, 2025</a:t>
            </a:fld>
            <a:endParaRPr lang="da-DK" dirty="0"/>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1" y="0"/>
            <a:ext cx="1835921" cy="1033434"/>
          </a:xfrm>
          <a:prstGeom prst="rect">
            <a:avLst/>
          </a:prstGeom>
        </p:spPr>
      </p:pic>
    </p:spTree>
    <p:extLst>
      <p:ext uri="{BB962C8B-B14F-4D97-AF65-F5344CB8AC3E}">
        <p14:creationId xmlns:p14="http://schemas.microsoft.com/office/powerpoint/2010/main" val="91246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accent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hasCustomPrompt="1"/>
          </p:nvPr>
        </p:nvSpPr>
        <p:spPr>
          <a:xfrm>
            <a:off x="-24243" y="2179638"/>
            <a:ext cx="4078938" cy="1897062"/>
          </a:xfrm>
        </p:spPr>
        <p:txBody>
          <a:bodyPr lIns="360000" rIns="360000"/>
          <a:lstStyle>
            <a:lvl1pPr>
              <a:lnSpc>
                <a:spcPct val="99000"/>
              </a:lnSpc>
              <a:defRPr sz="2000"/>
            </a:lvl1pPr>
            <a:lvl5pP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Pladsholder til tekst 5"/>
          <p:cNvSpPr>
            <a:spLocks noGrp="1"/>
          </p:cNvSpPr>
          <p:nvPr>
            <p:ph type="body" sz="quarter" idx="17" hasCustomPrompt="1"/>
          </p:nvPr>
        </p:nvSpPr>
        <p:spPr>
          <a:xfrm>
            <a:off x="4054943" y="2179638"/>
            <a:ext cx="4078938" cy="1897062"/>
          </a:xfrm>
        </p:spPr>
        <p:txBody>
          <a:bodyPr lIns="360000" rIns="360000"/>
          <a:lstStyle>
            <a:lvl1pPr>
              <a:lnSpc>
                <a:spcPct val="99000"/>
              </a:lnSpc>
              <a:defRPr sz="20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8" name="Pladsholder til tekst 6"/>
          <p:cNvSpPr>
            <a:spLocks noGrp="1"/>
          </p:cNvSpPr>
          <p:nvPr>
            <p:ph type="body" sz="quarter" idx="18" hasCustomPrompt="1"/>
          </p:nvPr>
        </p:nvSpPr>
        <p:spPr>
          <a:xfrm>
            <a:off x="8127888" y="2179638"/>
            <a:ext cx="4078938" cy="1897062"/>
          </a:xfrm>
        </p:spPr>
        <p:txBody>
          <a:bodyPr lIns="360000" rIns="360000"/>
          <a:lstStyle>
            <a:lvl1pPr>
              <a:lnSpc>
                <a:spcPct val="99000"/>
              </a:lnSpc>
              <a:defRPr sz="2000"/>
            </a:lvl1pPr>
            <a:lvl5pP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sidefod 2"/>
          <p:cNvSpPr>
            <a:spLocks noGrp="1"/>
          </p:cNvSpPr>
          <p:nvPr>
            <p:ph type="ftr" sz="quarter" idx="10"/>
          </p:nvPr>
        </p:nvSpPr>
        <p:spPr/>
        <p:txBody>
          <a:bodyPr/>
          <a:lstStyle/>
          <a:p>
            <a:r>
              <a:rPr lang="en-US"/>
              <a:t>/ Environmental Protection Agency / Danish Circular Economy Strongholds</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9DECD6D6-E14C-46FD-BCC1-B77C1BB44C80}" type="datetime3">
              <a:rPr lang="en-GB" smtClean="0"/>
              <a:t>27 October, 2025</a:t>
            </a:fld>
            <a:endParaRPr lang="da-DK" dirty="0"/>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001" y="0"/>
            <a:ext cx="1835921" cy="1033434"/>
          </a:xfrm>
          <a:prstGeom prst="rect">
            <a:avLst/>
          </a:prstGeom>
        </p:spPr>
      </p:pic>
    </p:spTree>
    <p:extLst>
      <p:ext uri="{BB962C8B-B14F-4D97-AF65-F5344CB8AC3E}">
        <p14:creationId xmlns:p14="http://schemas.microsoft.com/office/powerpoint/2010/main" val="4158776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hasCustomPrompt="1"/>
          </p:nvPr>
        </p:nvSpPr>
        <p:spPr>
          <a:xfrm>
            <a:off x="-24243" y="2179638"/>
            <a:ext cx="4078938" cy="1897062"/>
          </a:xfrm>
        </p:spPr>
        <p:txBody>
          <a:bodyPr lIns="360000" rIns="360000"/>
          <a:lstStyle>
            <a:lvl1pPr>
              <a:lnSpc>
                <a:spcPct val="99000"/>
              </a:lnSpc>
              <a:defRPr sz="2000"/>
            </a:lvl1pPr>
            <a:lvl5pP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en-US"/>
              <a:t>/ Environmental Protection Agency / Danish Circular Economy Strongholds</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99E20E41-C020-4154-AF7E-A61269717B93}" type="datetime3">
              <a:rPr lang="en-GB" smtClean="0"/>
              <a:t>27 October, 2025</a:t>
            </a:fld>
            <a:endParaRPr lang="da-DK" dirty="0"/>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1" y="0"/>
            <a:ext cx="1835921" cy="1033434"/>
          </a:xfrm>
          <a:prstGeom prst="rect">
            <a:avLst/>
          </a:prstGeom>
        </p:spPr>
      </p:pic>
    </p:spTree>
    <p:extLst>
      <p:ext uri="{BB962C8B-B14F-4D97-AF65-F5344CB8AC3E}">
        <p14:creationId xmlns:p14="http://schemas.microsoft.com/office/powerpoint/2010/main" val="132712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hasCustomPrompt="1"/>
          </p:nvPr>
        </p:nvSpPr>
        <p:spPr>
          <a:xfrm>
            <a:off x="-24243" y="2179638"/>
            <a:ext cx="4078938"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en-US"/>
              <a:t>/ Environmental Protection Agency / Danish Circular Economy Strongholds</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E7DCD147-FC4C-43EB-9379-499D5C59E1BD}" type="datetime3">
              <a:rPr lang="en-GB" smtClean="0"/>
              <a:t>27 October, 2025</a:t>
            </a:fld>
            <a:endParaRPr lang="da-DK" dirty="0"/>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25" name="Pladsholder logo"/>
          <p:cNvSpPr>
            <a:spLocks noGrp="1"/>
          </p:cNvSpPr>
          <p:nvPr>
            <p:ph type="body" sz="quarter" idx="22" hasCustomPrompt="1"/>
          </p:nvPr>
        </p:nvSpPr>
        <p:spPr>
          <a:xfrm>
            <a:off x="655670" y="6378872"/>
            <a:ext cx="223200" cy="201600"/>
          </a:xfrm>
          <a:blipFill>
            <a:blip r:embed="rId4"/>
            <a:stretch>
              <a:fillRect/>
            </a:stretch>
          </a:blipFill>
        </p:spPr>
        <p:txBody>
          <a:bodyPr/>
          <a:lstStyle>
            <a:lvl1pPr>
              <a:defRPr sz="100" b="0">
                <a:solidFill>
                  <a:schemeClr val="bg1"/>
                </a:solidFill>
              </a:defRPr>
            </a:lvl1pPr>
          </a:lstStyle>
          <a:p>
            <a:pPr lvl="0"/>
            <a:r>
              <a:rPr lang="da-DK" dirty="0"/>
              <a:t>.</a:t>
            </a:r>
          </a:p>
        </p:txBody>
      </p:sp>
      <p:pic>
        <p:nvPicPr>
          <p:cNvPr id="16" name="Billed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1" y="0"/>
            <a:ext cx="1835921" cy="1033434"/>
          </a:xfrm>
          <a:prstGeom prst="rect">
            <a:avLst/>
          </a:prstGeom>
        </p:spPr>
      </p:pic>
    </p:spTree>
    <p:extLst>
      <p:ext uri="{BB962C8B-B14F-4D97-AF65-F5344CB8AC3E}">
        <p14:creationId xmlns:p14="http://schemas.microsoft.com/office/powerpoint/2010/main" val="1107423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rgbClr val="003127"/>
                </a:solidFill>
              </a:defRPr>
            </a:lvl1pPr>
            <a:lvl2pPr marL="0" indent="0">
              <a:lnSpc>
                <a:spcPct val="92000"/>
              </a:lnSpc>
              <a:buFont typeface="Arial" panose="020B0604020202020204" pitchFamily="34" charset="0"/>
              <a:buChar char="​"/>
              <a:defRPr sz="1800"/>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en-US"/>
              <a:t>/ Environmental Protection Agency / Danish Circular Economy Strongholds</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B2EDB7A9-DE82-4446-9BFF-D7AC2696F35B}" type="datetime3">
              <a:rPr lang="en-GB" smtClean="0"/>
              <a:t>27 October, 2025</a:t>
            </a:fld>
            <a:endParaRPr lang="da-DK" dirty="0"/>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4" name="Bille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001" y="5824566"/>
            <a:ext cx="1835921" cy="1033434"/>
          </a:xfrm>
          <a:prstGeom prst="rect">
            <a:avLst/>
          </a:prstGeom>
        </p:spPr>
      </p:pic>
    </p:spTree>
    <p:extLst>
      <p:ext uri="{BB962C8B-B14F-4D97-AF65-F5344CB8AC3E}">
        <p14:creationId xmlns:p14="http://schemas.microsoft.com/office/powerpoint/2010/main" val="114155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rgbClr val="003127"/>
                </a:solidFill>
              </a:defRPr>
            </a:lvl1pPr>
            <a:lvl2pPr marL="0" indent="0">
              <a:lnSpc>
                <a:spcPct val="92000"/>
              </a:lnSpc>
              <a:buFont typeface="Arial" panose="020B0604020202020204" pitchFamily="34" charset="0"/>
              <a:buChar char="​"/>
              <a:defRPr sz="1800"/>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en-US"/>
              <a:t>/ Environmental Protection Agency / Danish Circular Economy Strongholds</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DEC01FB7-A302-4077-9D83-3917DCBC424A}" type="datetime3">
              <a:rPr lang="en-GB" smtClean="0"/>
              <a:t>27 October, 2025</a:t>
            </a:fld>
            <a:endParaRPr lang="da-DK" dirty="0"/>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0" name="Bille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338" y="6380524"/>
            <a:ext cx="224790" cy="199948"/>
          </a:xfrm>
          <a:prstGeom prst="rect">
            <a:avLst/>
          </a:prstGeom>
        </p:spPr>
      </p:pic>
      <p:pic>
        <p:nvPicPr>
          <p:cNvPr id="17" name="Bille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5824566"/>
            <a:ext cx="1835919" cy="1033434"/>
          </a:xfrm>
          <a:prstGeom prst="rect">
            <a:avLst/>
          </a:prstGeom>
        </p:spPr>
      </p:pic>
    </p:spTree>
    <p:extLst>
      <p:ext uri="{BB962C8B-B14F-4D97-AF65-F5344CB8AC3E}">
        <p14:creationId xmlns:p14="http://schemas.microsoft.com/office/powerpoint/2010/main" val="1641841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en-US"/>
              <a:t>/ Environmental Protection Agency / Danish Circular Economy Strongholds</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1381102E-9CE7-4986-A3DE-945C802C0971}" type="datetime3">
              <a:rPr lang="en-GB" smtClean="0"/>
              <a:t>27 October, 2025</a:t>
            </a:fld>
            <a:endParaRPr lang="da-DK" dirty="0"/>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hvid</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indryk</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20" name="Pladsholder logo"/>
          <p:cNvSpPr>
            <a:spLocks noGrp="1"/>
          </p:cNvSpPr>
          <p:nvPr>
            <p:ph type="body" sz="quarter" idx="22" hasCustomPrompt="1"/>
          </p:nvPr>
        </p:nvSpPr>
        <p:spPr>
          <a:xfrm>
            <a:off x="655670" y="6378872"/>
            <a:ext cx="223200" cy="201600"/>
          </a:xfrm>
          <a:blipFill>
            <a:blip r:embed="rId3"/>
            <a:stretch>
              <a:fillRect/>
            </a:stretch>
          </a:blipFill>
        </p:spPr>
        <p:txBody>
          <a:bodyPr/>
          <a:lstStyle>
            <a:lvl1pPr>
              <a:defRPr sz="100" b="0">
                <a:solidFill>
                  <a:schemeClr val="bg1"/>
                </a:solidFill>
              </a:defRPr>
            </a:lvl1pPr>
          </a:lstStyle>
          <a:p>
            <a:pPr lvl="0"/>
            <a:r>
              <a:rPr lang="da-DK" dirty="0"/>
              <a:t>.</a:t>
            </a:r>
          </a:p>
        </p:txBody>
      </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5824566"/>
            <a:ext cx="1835919" cy="1033434"/>
          </a:xfrm>
          <a:prstGeom prst="rect">
            <a:avLst/>
          </a:prstGeom>
        </p:spPr>
      </p:pic>
    </p:spTree>
    <p:extLst>
      <p:ext uri="{BB962C8B-B14F-4D97-AF65-F5344CB8AC3E}">
        <p14:creationId xmlns:p14="http://schemas.microsoft.com/office/powerpoint/2010/main" val="1699493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hasCustomPrompt="1"/>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en-US"/>
              <a:t>/ Environmental Protection Agency / Danish Circular Economy Strongholds</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6DAD49D8-26DC-4D30-913B-D25A6BFECED6}" type="datetime3">
              <a:rPr lang="en-GB" smtClean="0"/>
              <a:t>27 October, 2025</a:t>
            </a:fld>
            <a:endParaRPr lang="da-DK" dirty="0"/>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001" y="0"/>
            <a:ext cx="1835921" cy="1033434"/>
          </a:xfrm>
          <a:prstGeom prst="rect">
            <a:avLst/>
          </a:prstGeom>
        </p:spPr>
      </p:pic>
    </p:spTree>
    <p:extLst>
      <p:ext uri="{BB962C8B-B14F-4D97-AF65-F5344CB8AC3E}">
        <p14:creationId xmlns:p14="http://schemas.microsoft.com/office/powerpoint/2010/main" val="279149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11" name="Pladsholder til tekst 1"/>
          <p:cNvSpPr>
            <a:spLocks noGrp="1"/>
          </p:cNvSpPr>
          <p:nvPr>
            <p:ph type="body" sz="quarter" idx="10" hasCustomPrompt="1"/>
          </p:nvPr>
        </p:nvSpPr>
        <p:spPr>
          <a:xfrm>
            <a:off x="651600" y="2348880"/>
            <a:ext cx="8755200"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dirty="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fld id="{1D0CE5CC-0E5D-4ABE-9430-DA1D2009E0A6}" type="datetime3">
              <a:rPr lang="en-GB" smtClean="0"/>
              <a:t>27 October, 2025</a:t>
            </a:fld>
            <a:endParaRPr lang="da-DK" dirty="0"/>
          </a:p>
        </p:txBody>
      </p:sp>
      <p:sp>
        <p:nvSpPr>
          <p:cNvPr id="23" name="Pladsholder til sidefod 22" hidden="1"/>
          <p:cNvSpPr>
            <a:spLocks noGrp="1"/>
          </p:cNvSpPr>
          <p:nvPr>
            <p:ph type="ftr" sz="quarter" idx="15"/>
          </p:nvPr>
        </p:nvSpPr>
        <p:spPr>
          <a:xfrm>
            <a:off x="1530348" y="7692036"/>
            <a:ext cx="4852021" cy="201461"/>
          </a:xfrm>
        </p:spPr>
        <p:txBody>
          <a:bodyPr/>
          <a:lstStyle>
            <a:lvl1pPr>
              <a:defRPr>
                <a:solidFill>
                  <a:schemeClr val="bg1">
                    <a:lumMod val="75000"/>
                  </a:schemeClr>
                </a:solidFill>
              </a:defRPr>
            </a:lvl1pPr>
          </a:lstStyle>
          <a:p>
            <a:r>
              <a:rPr lang="en-US"/>
              <a:t>/ Environmental Protection Agency / Danish Circular Economy Strongholds</a:t>
            </a:r>
            <a:endParaRPr lang="da-DK" dirty="0"/>
          </a:p>
        </p:txBody>
      </p:sp>
      <p:sp>
        <p:nvSpPr>
          <p:cNvPr id="24" name="Pladsholder til slidenummer 23" hidden="1"/>
          <p:cNvSpPr>
            <a:spLocks noGrp="1"/>
          </p:cNvSpPr>
          <p:nvPr>
            <p:ph type="sldNum" sz="quarter" idx="16"/>
          </p:nvPr>
        </p:nvSpPr>
        <p:spPr>
          <a:xfrm>
            <a:off x="1091438" y="7692036"/>
            <a:ext cx="397731"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grpSp>
        <p:nvGrpSpPr>
          <p:cNvPr id="10" name="Gruppe 9"/>
          <p:cNvGrpSpPr/>
          <p:nvPr userDrawn="1"/>
        </p:nvGrpSpPr>
        <p:grpSpPr>
          <a:xfrm>
            <a:off x="-1710039" y="4763279"/>
            <a:ext cx="1704602" cy="2095705"/>
            <a:chOff x="-1710039" y="4763279"/>
            <a:chExt cx="1704602" cy="2095705"/>
          </a:xfrm>
        </p:grpSpPr>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noProof="1">
                  <a:solidFill>
                    <a:schemeClr val="bg1">
                      <a:lumMod val="50000"/>
                    </a:schemeClr>
                  </a:solidFill>
                  <a:latin typeface="+mn-lt"/>
                  <a:ea typeface="+mn-ea"/>
                  <a:cs typeface="Arial" charset="0"/>
                </a:rPr>
                <a:t>Tips:</a:t>
              </a:r>
            </a:p>
            <a:p>
              <a:pPr algn="r"/>
              <a:r>
                <a:rPr lang="da-DK" sz="900" kern="1200" noProof="1">
                  <a:solidFill>
                    <a:schemeClr val="bg1">
                      <a:lumMod val="50000"/>
                    </a:schemeClr>
                  </a:solidFill>
                  <a:latin typeface="+mn-lt"/>
                  <a:ea typeface="+mn-ea"/>
                  <a:cs typeface="Arial" charset="0"/>
                </a:rPr>
                <a:t>For at fremhæve et naturligt hierarki i overskriften eller differentiere evt.</a:t>
              </a:r>
              <a:r>
                <a:rPr lang="da-DK" sz="900" kern="1200" baseline="0" noProof="1">
                  <a:solidFill>
                    <a:schemeClr val="bg1">
                      <a:lumMod val="50000"/>
                    </a:schemeClr>
                  </a:solidFill>
                  <a:latin typeface="+mn-lt"/>
                  <a:ea typeface="+mn-ea"/>
                  <a:cs typeface="Arial" charset="0"/>
                </a:rPr>
                <a:t> skrift i tekstniveau (overskrift og underoverskrift) bruges de indrammede</a:t>
              </a:r>
              <a:r>
                <a:rPr lang="da-DK" sz="900" kern="1200" noProof="1">
                  <a:solidFill>
                    <a:schemeClr val="bg1">
                      <a:lumMod val="50000"/>
                    </a:schemeClr>
                  </a:solidFill>
                  <a:latin typeface="+mn-lt"/>
                  <a:ea typeface="+mn-ea"/>
                  <a:cs typeface="Arial" charset="0"/>
                </a:rPr>
                <a:t> temafarver</a:t>
              </a:r>
            </a:p>
          </p:txBody>
        </p:sp>
        <p:pic>
          <p:nvPicPr>
            <p:cNvPr id="7" name="Billede 6"/>
            <p:cNvPicPr>
              <a:picLocks noChangeAspect="1"/>
            </p:cNvPicPr>
            <p:nvPr userDrawn="1"/>
          </p:nvPicPr>
          <p:blipFill>
            <a:blip r:embed="rId2"/>
            <a:stretch>
              <a:fillRect/>
            </a:stretch>
          </p:blipFill>
          <p:spPr>
            <a:xfrm>
              <a:off x="-1710039" y="5814954"/>
              <a:ext cx="1562235" cy="1044030"/>
            </a:xfrm>
            <a:prstGeom prst="rect">
              <a:avLst/>
            </a:prstGeom>
          </p:spPr>
        </p:pic>
        <p:sp>
          <p:nvSpPr>
            <p:cNvPr id="26"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noProof="1"/>
            </a:p>
          </p:txBody>
        </p:sp>
      </p:grpSp>
      <p:pic>
        <p:nvPicPr>
          <p:cNvPr id="15" name="Picture 14">
            <a:extLst>
              <a:ext uri="{FF2B5EF4-FFF2-40B4-BE49-F238E27FC236}">
                <a16:creationId xmlns:a16="http://schemas.microsoft.com/office/drawing/2014/main" id="{859A65D7-4D6F-4EE8-AD17-5D2F16FE95F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055208" y="338085"/>
            <a:ext cx="2625125" cy="860824"/>
          </a:xfrm>
          <a:prstGeom prst="rect">
            <a:avLst/>
          </a:prstGeom>
        </p:spPr>
      </p:pic>
    </p:spTree>
    <p:extLst>
      <p:ext uri="{BB962C8B-B14F-4D97-AF65-F5344CB8AC3E}">
        <p14:creationId xmlns:p14="http://schemas.microsoft.com/office/powerpoint/2010/main" val="1376792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redigere i master</a:t>
            </a:r>
          </a:p>
        </p:txBody>
      </p:sp>
      <p:sp>
        <p:nvSpPr>
          <p:cNvPr id="3" name="Pladsholder til dato 2" hidden="1"/>
          <p:cNvSpPr>
            <a:spLocks noGrp="1"/>
          </p:cNvSpPr>
          <p:nvPr>
            <p:ph type="dt" sz="half" idx="10"/>
          </p:nvPr>
        </p:nvSpPr>
        <p:spPr>
          <a:xfrm>
            <a:off x="13323094" y="6398800"/>
            <a:ext cx="2844059" cy="365125"/>
          </a:xfrm>
          <a:prstGeom prst="rect">
            <a:avLst/>
          </a:prstGeom>
        </p:spPr>
        <p:txBody>
          <a:bodyPr/>
          <a:lstStyle/>
          <a:p>
            <a:fld id="{D48B14BE-40F4-450F-860D-64E3F3528B7E}" type="datetime3">
              <a:rPr lang="en-GB" smtClean="0"/>
              <a:t>27 October, 2025</a:t>
            </a:fld>
            <a:endParaRPr lang="da-DK" dirty="0"/>
          </a:p>
        </p:txBody>
      </p:sp>
      <p:sp>
        <p:nvSpPr>
          <p:cNvPr id="4" name="Pladsholder til sidefod 3"/>
          <p:cNvSpPr>
            <a:spLocks noGrp="1"/>
          </p:cNvSpPr>
          <p:nvPr>
            <p:ph type="ftr" sz="quarter" idx="11"/>
          </p:nvPr>
        </p:nvSpPr>
        <p:spPr/>
        <p:txBody>
          <a:bodyPr/>
          <a:lstStyle/>
          <a:p>
            <a:r>
              <a:rPr lang="en-US"/>
              <a:t>/ Environmental Protection Agency / Danish Circular Economy Strongholds</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3740384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hidden="1"/>
          <p:cNvSpPr>
            <a:spLocks noGrp="1"/>
          </p:cNvSpPr>
          <p:nvPr>
            <p:ph type="dt" sz="half" idx="10"/>
          </p:nvPr>
        </p:nvSpPr>
        <p:spPr>
          <a:xfrm>
            <a:off x="13323094" y="6398800"/>
            <a:ext cx="2844059" cy="365125"/>
          </a:xfrm>
          <a:prstGeom prst="rect">
            <a:avLst/>
          </a:prstGeom>
        </p:spPr>
        <p:txBody>
          <a:bodyPr/>
          <a:lstStyle/>
          <a:p>
            <a:fld id="{93AA4BB4-4EAA-465B-B2B6-5F3396F92E1B}" type="datetime3">
              <a:rPr lang="en-GB" smtClean="0"/>
              <a:t>27 October, 2025</a:t>
            </a:fld>
            <a:endParaRPr lang="da-DK" dirty="0"/>
          </a:p>
        </p:txBody>
      </p:sp>
      <p:sp>
        <p:nvSpPr>
          <p:cNvPr id="3" name="Pladsholder til sidefod 2"/>
          <p:cNvSpPr>
            <a:spLocks noGrp="1"/>
          </p:cNvSpPr>
          <p:nvPr>
            <p:ph type="ftr" sz="quarter" idx="11"/>
          </p:nvPr>
        </p:nvSpPr>
        <p:spPr/>
        <p:txBody>
          <a:bodyPr/>
          <a:lstStyle/>
          <a:p>
            <a:r>
              <a:rPr lang="en-US"/>
              <a:t>/ Environmental Protection Agency / Danish Circular Economy Strongholds</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231861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hasCustomPrompt="1"/>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dirty="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3B4A80D1-2A5D-4159-8819-1397AC6BFB06}" type="datetime3">
              <a:rPr lang="en-GB" smtClean="0"/>
              <a:t>27 October, 2025</a:t>
            </a:fld>
            <a:endParaRPr lang="da-DK" dirty="0"/>
          </a:p>
        </p:txBody>
      </p:sp>
      <p:sp>
        <p:nvSpPr>
          <p:cNvPr id="23" name="Pladsholder til sidefod 22" hidden="1"/>
          <p:cNvSpPr>
            <a:spLocks noGrp="1"/>
          </p:cNvSpPr>
          <p:nvPr>
            <p:ph type="ftr" sz="quarter" idx="15"/>
          </p:nvPr>
        </p:nvSpPr>
        <p:spPr>
          <a:xfrm>
            <a:off x="1530348" y="7692036"/>
            <a:ext cx="4852021" cy="201461"/>
          </a:xfrm>
        </p:spPr>
        <p:txBody>
          <a:bodyPr/>
          <a:lstStyle>
            <a:lvl1pPr>
              <a:defRPr>
                <a:solidFill>
                  <a:schemeClr val="bg1">
                    <a:lumMod val="75000"/>
                  </a:schemeClr>
                </a:solidFill>
              </a:defRPr>
            </a:lvl1pPr>
          </a:lstStyle>
          <a:p>
            <a:r>
              <a:rPr lang="en-US"/>
              <a:t>/ Environmental Protection Agency / Danish Circular Economy Strongholds</a:t>
            </a:r>
            <a:endParaRPr lang="da-DK" dirty="0"/>
          </a:p>
        </p:txBody>
      </p:sp>
      <p:sp>
        <p:nvSpPr>
          <p:cNvPr id="24" name="Pladsholder til slidenummer 23" hidden="1"/>
          <p:cNvSpPr>
            <a:spLocks noGrp="1"/>
          </p:cNvSpPr>
          <p:nvPr>
            <p:ph type="sldNum" sz="quarter" idx="16"/>
          </p:nvPr>
        </p:nvSpPr>
        <p:spPr>
          <a:xfrm>
            <a:off x="1091438" y="7692036"/>
            <a:ext cx="397731"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pic>
        <p:nvPicPr>
          <p:cNvPr id="29" name="Billed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000" y="0"/>
            <a:ext cx="1842995" cy="1037417"/>
          </a:xfrm>
          <a:prstGeom prst="rect">
            <a:avLst/>
          </a:prstGeom>
        </p:spPr>
      </p:pic>
      <p:grpSp>
        <p:nvGrpSpPr>
          <p:cNvPr id="34" name="Gruppe 33"/>
          <p:cNvGrpSpPr/>
          <p:nvPr userDrawn="1"/>
        </p:nvGrpSpPr>
        <p:grpSpPr>
          <a:xfrm>
            <a:off x="-1710039" y="4763279"/>
            <a:ext cx="1704602" cy="2095705"/>
            <a:chOff x="-1710039" y="4763279"/>
            <a:chExt cx="1704602" cy="2095705"/>
          </a:xfrm>
        </p:grpSpPr>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noProof="1">
                  <a:solidFill>
                    <a:schemeClr val="bg1">
                      <a:lumMod val="50000"/>
                    </a:schemeClr>
                  </a:solidFill>
                  <a:latin typeface="+mn-lt"/>
                  <a:ea typeface="+mn-ea"/>
                  <a:cs typeface="Arial" charset="0"/>
                </a:rPr>
                <a:t>Tips:</a:t>
              </a:r>
            </a:p>
            <a:p>
              <a:pPr algn="r"/>
              <a:r>
                <a:rPr lang="da-DK" sz="900" kern="1200" noProof="1">
                  <a:solidFill>
                    <a:schemeClr val="bg1">
                      <a:lumMod val="50000"/>
                    </a:schemeClr>
                  </a:solidFill>
                  <a:latin typeface="+mn-lt"/>
                  <a:ea typeface="+mn-ea"/>
                  <a:cs typeface="Arial" charset="0"/>
                </a:rPr>
                <a:t>For at fremhæve et naturligt hierarki i overskriften eller differentiere evt.</a:t>
              </a:r>
              <a:r>
                <a:rPr lang="da-DK" sz="900" kern="1200" baseline="0" noProof="1">
                  <a:solidFill>
                    <a:schemeClr val="bg1">
                      <a:lumMod val="50000"/>
                    </a:schemeClr>
                  </a:solidFill>
                  <a:latin typeface="+mn-lt"/>
                  <a:ea typeface="+mn-ea"/>
                  <a:cs typeface="Arial" charset="0"/>
                </a:rPr>
                <a:t> skrift i tekstniveau (overskrift og underoverskrift) bruges de indrammede</a:t>
              </a:r>
              <a:r>
                <a:rPr lang="da-DK" sz="900" kern="1200" noProof="1">
                  <a:solidFill>
                    <a:schemeClr val="bg1">
                      <a:lumMod val="50000"/>
                    </a:schemeClr>
                  </a:solidFill>
                  <a:latin typeface="+mn-lt"/>
                  <a:ea typeface="+mn-ea"/>
                  <a:cs typeface="Arial" charset="0"/>
                </a:rPr>
                <a:t> temafarver</a:t>
              </a:r>
            </a:p>
          </p:txBody>
        </p:sp>
        <p:pic>
          <p:nvPicPr>
            <p:cNvPr id="39" name="Billede 38"/>
            <p:cNvPicPr>
              <a:picLocks noChangeAspect="1"/>
            </p:cNvPicPr>
            <p:nvPr userDrawn="1"/>
          </p:nvPicPr>
          <p:blipFill>
            <a:blip r:embed="rId3"/>
            <a:stretch>
              <a:fillRect/>
            </a:stretch>
          </p:blipFill>
          <p:spPr>
            <a:xfrm>
              <a:off x="-1710039" y="5814954"/>
              <a:ext cx="1562235" cy="1044030"/>
            </a:xfrm>
            <a:prstGeom prst="rect">
              <a:avLst/>
            </a:prstGeom>
          </p:spPr>
        </p:pic>
        <p:sp>
          <p:nvSpPr>
            <p:cNvPr id="40"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noProof="1"/>
            </a:p>
          </p:txBody>
        </p:sp>
      </p:gr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noProof="1">
                <a:solidFill>
                  <a:schemeClr val="bg1">
                    <a:lumMod val="50000"/>
                  </a:schemeClr>
                </a:solidFill>
                <a:latin typeface="+mn-lt"/>
                <a:ea typeface="+mn-ea"/>
                <a:cs typeface="Arial" charset="0"/>
              </a:rPr>
              <a:t>Maks tre linjer i stor typografi</a:t>
            </a:r>
          </a:p>
        </p:txBody>
      </p:sp>
      <p:sp>
        <p:nvSpPr>
          <p:cNvPr id="25" name="Pladsholder logo"/>
          <p:cNvSpPr>
            <a:spLocks noGrp="1"/>
          </p:cNvSpPr>
          <p:nvPr>
            <p:ph type="body" sz="quarter" idx="19" hasCustomPrompt="1"/>
          </p:nvPr>
        </p:nvSpPr>
        <p:spPr>
          <a:xfrm>
            <a:off x="9055208" y="338085"/>
            <a:ext cx="2625127" cy="857303"/>
          </a:xfrm>
          <a:blipFill>
            <a:blip r:embed="rId6"/>
            <a:stretch>
              <a:fillRect/>
            </a:stretch>
          </a:blipFill>
        </p:spPr>
        <p:txBody>
          <a:bodyPr/>
          <a:lstStyle>
            <a:lvl1pPr>
              <a:defRPr sz="100" b="0">
                <a:solidFill>
                  <a:schemeClr val="tx1"/>
                </a:solidFill>
              </a:defRPr>
            </a:lvl1pPr>
          </a:lstStyle>
          <a:p>
            <a:pPr lvl="0"/>
            <a:r>
              <a:rPr lang="da-DK" dirty="0"/>
              <a:t>.</a:t>
            </a:r>
          </a:p>
        </p:txBody>
      </p:sp>
      <p:pic>
        <p:nvPicPr>
          <p:cNvPr id="28" name="Billede 28">
            <a:extLst>
              <a:ext uri="{FF2B5EF4-FFF2-40B4-BE49-F238E27FC236}">
                <a16:creationId xmlns:a16="http://schemas.microsoft.com/office/drawing/2014/main" id="{00F03B27-7370-401F-A445-53D44F493A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0867" b="82624"/>
          <a:stretch/>
        </p:blipFill>
        <p:spPr>
          <a:xfrm>
            <a:off x="-857738" y="2390"/>
            <a:ext cx="721212" cy="180256"/>
          </a:xfrm>
          <a:prstGeom prst="rect">
            <a:avLst/>
          </a:prstGeom>
        </p:spPr>
      </p:pic>
      <p:pic>
        <p:nvPicPr>
          <p:cNvPr id="27" name="Picture 26">
            <a:extLst>
              <a:ext uri="{FF2B5EF4-FFF2-40B4-BE49-F238E27FC236}">
                <a16:creationId xmlns:a16="http://schemas.microsoft.com/office/drawing/2014/main" id="{9CC240FA-44A9-43A8-B455-309650AE18B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9798" y="53970"/>
            <a:ext cx="392404" cy="128676"/>
          </a:xfrm>
          <a:prstGeom prst="rect">
            <a:avLst/>
          </a:prstGeom>
        </p:spPr>
      </p:pic>
    </p:spTree>
    <p:extLst>
      <p:ext uri="{BB962C8B-B14F-4D97-AF65-F5344CB8AC3E}">
        <p14:creationId xmlns:p14="http://schemas.microsoft.com/office/powerpoint/2010/main" val="368458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hasCustomPrompt="1"/>
          </p:nvPr>
        </p:nvSpPr>
        <p:spPr>
          <a:xfrm>
            <a:off x="651600" y="2348880"/>
            <a:ext cx="8712000"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dirty="0"/>
              <a:t>Klik for at redigere i master</a:t>
            </a:r>
          </a:p>
        </p:txBody>
      </p:sp>
      <p:sp>
        <p:nvSpPr>
          <p:cNvPr id="23" name="Pladsholder til sidefod 22" hidden="1"/>
          <p:cNvSpPr>
            <a:spLocks noGrp="1"/>
          </p:cNvSpPr>
          <p:nvPr>
            <p:ph type="ftr" sz="quarter" idx="15"/>
          </p:nvPr>
        </p:nvSpPr>
        <p:spPr>
          <a:xfrm>
            <a:off x="1530348" y="7692036"/>
            <a:ext cx="4852021" cy="201461"/>
          </a:xfrm>
        </p:spPr>
        <p:txBody>
          <a:bodyPr/>
          <a:lstStyle>
            <a:lvl1pPr>
              <a:defRPr>
                <a:solidFill>
                  <a:schemeClr val="bg1">
                    <a:lumMod val="75000"/>
                  </a:schemeClr>
                </a:solidFill>
              </a:defRPr>
            </a:lvl1pPr>
          </a:lstStyle>
          <a:p>
            <a:r>
              <a:rPr lang="en-US"/>
              <a:t>/ Environmental Protection Agency / Danish Circular Economy Strongholds</a:t>
            </a:r>
            <a:endParaRPr lang="da-DK" dirty="0"/>
          </a:p>
        </p:txBody>
      </p:sp>
      <p:sp>
        <p:nvSpPr>
          <p:cNvPr id="24" name="Pladsholder til slidenummer 23" hidden="1"/>
          <p:cNvSpPr>
            <a:spLocks noGrp="1"/>
          </p:cNvSpPr>
          <p:nvPr>
            <p:ph type="sldNum" sz="quarter" idx="16"/>
          </p:nvPr>
        </p:nvSpPr>
        <p:spPr>
          <a:xfrm>
            <a:off x="1091438" y="7692036"/>
            <a:ext cx="397731"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fld id="{1897A18D-57A4-4233-BD9B-A68E2C67B3BE}" type="datetime3">
              <a:rPr lang="en-GB" smtClean="0"/>
              <a:t>27 October, 2025</a:t>
            </a:fld>
            <a:endParaRPr lang="da-DK" dirty="0"/>
          </a:p>
        </p:txBody>
      </p:sp>
      <p:grpSp>
        <p:nvGrpSpPr>
          <p:cNvPr id="42" name="Gruppe 41"/>
          <p:cNvGrpSpPr/>
          <p:nvPr userDrawn="1"/>
        </p:nvGrpSpPr>
        <p:grpSpPr>
          <a:xfrm>
            <a:off x="-1710039" y="4763279"/>
            <a:ext cx="1704602" cy="2095705"/>
            <a:chOff x="-1710039" y="4763279"/>
            <a:chExt cx="1704602" cy="2095705"/>
          </a:xfrm>
        </p:grpSpPr>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44" name="Billede 43"/>
            <p:cNvPicPr>
              <a:picLocks noChangeAspect="1"/>
            </p:cNvPicPr>
            <p:nvPr userDrawn="1"/>
          </p:nvPicPr>
          <p:blipFill>
            <a:blip r:embed="rId2"/>
            <a:stretch>
              <a:fillRect/>
            </a:stretch>
          </p:blipFill>
          <p:spPr>
            <a:xfrm>
              <a:off x="-1710039" y="5814954"/>
              <a:ext cx="1562235" cy="1044030"/>
            </a:xfrm>
            <a:prstGeom prst="rect">
              <a:avLst/>
            </a:prstGeom>
          </p:spPr>
        </p:pic>
        <p:sp>
          <p:nvSpPr>
            <p:cNvPr id="45"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noProof="1">
                <a:solidFill>
                  <a:schemeClr val="bg1">
                    <a:lumMod val="50000"/>
                  </a:schemeClr>
                </a:solidFill>
                <a:latin typeface="+mn-lt"/>
                <a:ea typeface="+mn-ea"/>
                <a:cs typeface="Arial" charset="0"/>
              </a:rPr>
              <a:t>Maks tre linjer i stor typografi</a:t>
            </a:r>
          </a:p>
        </p:txBody>
      </p:sp>
      <p:sp>
        <p:nvSpPr>
          <p:cNvPr id="29" name="Pladsholder logo">
            <a:extLst>
              <a:ext uri="{FF2B5EF4-FFF2-40B4-BE49-F238E27FC236}">
                <a16:creationId xmlns:a16="http://schemas.microsoft.com/office/drawing/2014/main" id="{AAD8AA43-E51A-4CAE-B87A-D61ACFF4244A}"/>
              </a:ext>
            </a:extLst>
          </p:cNvPr>
          <p:cNvSpPr>
            <a:spLocks noGrp="1"/>
          </p:cNvSpPr>
          <p:nvPr>
            <p:ph type="body" sz="quarter" idx="19" hasCustomPrompt="1"/>
          </p:nvPr>
        </p:nvSpPr>
        <p:spPr>
          <a:xfrm>
            <a:off x="9055208" y="338085"/>
            <a:ext cx="2625127" cy="857303"/>
          </a:xfrm>
          <a:blipFill>
            <a:blip r:embed="rId5"/>
            <a:stretch>
              <a:fillRect/>
            </a:stretch>
          </a:blipFill>
        </p:spPr>
        <p:txBody>
          <a:bodyPr/>
          <a:lstStyle>
            <a:lvl1pPr>
              <a:defRPr sz="100" b="0">
                <a:solidFill>
                  <a:schemeClr val="tx1"/>
                </a:solidFill>
              </a:defRPr>
            </a:lvl1pPr>
          </a:lstStyle>
          <a:p>
            <a:pPr lvl="0"/>
            <a:r>
              <a:rPr lang="da-DK" dirty="0"/>
              <a:t>.</a:t>
            </a:r>
          </a:p>
        </p:txBody>
      </p:sp>
      <p:pic>
        <p:nvPicPr>
          <p:cNvPr id="3" name="Picture 2">
            <a:extLst>
              <a:ext uri="{FF2B5EF4-FFF2-40B4-BE49-F238E27FC236}">
                <a16:creationId xmlns:a16="http://schemas.microsoft.com/office/drawing/2014/main" id="{C52BA311-234D-4FB9-B6D8-09C5D13FC11A}"/>
              </a:ext>
            </a:extLst>
          </p:cNvPr>
          <p:cNvPicPr>
            <a:picLocks noChangeAspect="1"/>
          </p:cNvPicPr>
          <p:nvPr userDrawn="1"/>
        </p:nvPicPr>
        <p:blipFill>
          <a:blip r:embed="rId6"/>
          <a:stretch>
            <a:fillRect/>
          </a:stretch>
        </p:blipFill>
        <p:spPr>
          <a:xfrm>
            <a:off x="-1980000" y="10028"/>
            <a:ext cx="1832196" cy="1032438"/>
          </a:xfrm>
          <a:prstGeom prst="rect">
            <a:avLst/>
          </a:prstGeom>
        </p:spPr>
      </p:pic>
    </p:spTree>
    <p:extLst>
      <p:ext uri="{BB962C8B-B14F-4D97-AF65-F5344CB8AC3E}">
        <p14:creationId xmlns:p14="http://schemas.microsoft.com/office/powerpoint/2010/main" val="151790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hasCustomPrompt="1"/>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dirty="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 name="Pladsholder til dato 3" hidden="1"/>
          <p:cNvSpPr>
            <a:spLocks noGrp="1"/>
          </p:cNvSpPr>
          <p:nvPr>
            <p:ph type="dt" sz="half" idx="18"/>
          </p:nvPr>
        </p:nvSpPr>
        <p:spPr/>
        <p:txBody>
          <a:bodyPr/>
          <a:lstStyle/>
          <a:p>
            <a:fld id="{71038152-94DE-4D97-959D-84226A449B54}" type="datetime3">
              <a:rPr lang="en-GB" smtClean="0"/>
              <a:t>27 October, 2025</a:t>
            </a:fld>
            <a:endParaRPr lang="da-DK" dirty="0"/>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en-US"/>
              <a:t>/ Environmental Protection Agency / Danish Circular Economy Strongholds</a:t>
            </a:r>
            <a:endParaRPr lang="da-DK" dirty="0"/>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a:stretch>
              <a:fillRect/>
            </a:stretch>
          </a:blipFill>
        </p:spPr>
        <p:txBody>
          <a:bodyPr/>
          <a:lstStyle>
            <a:lvl1pPr>
              <a:defRPr sz="100" b="0">
                <a:solidFill>
                  <a:schemeClr val="bg1"/>
                </a:solidFill>
              </a:defRPr>
            </a:lvl1pPr>
          </a:lstStyle>
          <a:p>
            <a:pPr lvl="0"/>
            <a:r>
              <a:rPr lang="da-DK" dirty="0"/>
              <a:t>.</a:t>
            </a:r>
          </a:p>
        </p:txBody>
      </p:sp>
    </p:spTree>
    <p:extLst>
      <p:ext uri="{BB962C8B-B14F-4D97-AF65-F5344CB8AC3E}">
        <p14:creationId xmlns:p14="http://schemas.microsoft.com/office/powerpoint/2010/main" val="99403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hasCustomPrompt="1"/>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dirty="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 name="Pladsholder til dato 1" hidden="1"/>
          <p:cNvSpPr>
            <a:spLocks noGrp="1"/>
          </p:cNvSpPr>
          <p:nvPr>
            <p:ph type="dt" sz="half" idx="14"/>
          </p:nvPr>
        </p:nvSpPr>
        <p:spPr/>
        <p:txBody>
          <a:bodyPr/>
          <a:lstStyle/>
          <a:p>
            <a:fld id="{A244FCC6-C912-4F6F-B210-5654C71A5804}" type="datetime3">
              <a:rPr lang="en-GB" smtClean="0"/>
              <a:t>27 October, 2025</a:t>
            </a:fld>
            <a:endParaRPr lang="da-DK" dirty="0"/>
          </a:p>
        </p:txBody>
      </p:sp>
      <p:sp>
        <p:nvSpPr>
          <p:cNvPr id="3" name="Pladsholder til sidefod 2"/>
          <p:cNvSpPr>
            <a:spLocks noGrp="1"/>
          </p:cNvSpPr>
          <p:nvPr>
            <p:ph type="ftr" sz="quarter" idx="15"/>
          </p:nvPr>
        </p:nvSpPr>
        <p:spPr/>
        <p:txBody>
          <a:bodyPr/>
          <a:lstStyle/>
          <a:p>
            <a:r>
              <a:rPr lang="en-US"/>
              <a:t>/ Environmental Protection Agency / Danish Circular Economy Strongholds</a:t>
            </a:r>
            <a:endParaRPr lang="da-DK" dirty="0"/>
          </a:p>
        </p:txBody>
      </p:sp>
      <p:sp>
        <p:nvSpPr>
          <p:cNvPr id="4" name="Pladsholder til slidenummer 3"/>
          <p:cNvSpPr>
            <a:spLocks noGrp="1"/>
          </p:cNvSpPr>
          <p:nvPr>
            <p:ph type="sldNum" sz="quarter" idx="16"/>
          </p:nvPr>
        </p:nvSpPr>
        <p:spPr/>
        <p:txBody>
          <a:body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216651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redigere i master</a:t>
            </a:r>
          </a:p>
        </p:txBody>
      </p:sp>
      <p:sp>
        <p:nvSpPr>
          <p:cNvPr id="3" name="Pladsholder til indhold 2"/>
          <p:cNvSpPr>
            <a:spLocks noGrp="1"/>
          </p:cNvSpPr>
          <p:nvPr>
            <p:ph idx="1" hasCustomPrompt="1"/>
          </p:nvPr>
        </p:nvSpPr>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hidden="1"/>
          <p:cNvSpPr>
            <a:spLocks noGrp="1"/>
          </p:cNvSpPr>
          <p:nvPr>
            <p:ph type="dt" sz="half" idx="10"/>
          </p:nvPr>
        </p:nvSpPr>
        <p:spPr>
          <a:xfrm>
            <a:off x="13323094" y="6398800"/>
            <a:ext cx="2844059" cy="365125"/>
          </a:xfrm>
          <a:prstGeom prst="rect">
            <a:avLst/>
          </a:prstGeom>
        </p:spPr>
        <p:txBody>
          <a:bodyPr/>
          <a:lstStyle/>
          <a:p>
            <a:fld id="{270F861B-5FE9-4E8F-BE8A-AD0C7AAC984A}"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schemeClr val="bg1">
                      <a:lumMod val="50000"/>
                    </a:scheme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1.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Indsæt</a:t>
              </a:r>
              <a:r>
                <a:rPr lang="da-DK" altLang="da-DK" sz="900" noProof="1">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2.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cs typeface="Arial" panose="020B0604020202020204" pitchFamily="34" charset="0"/>
                </a:rPr>
                <a:t>Sæt hak i </a:t>
              </a:r>
              <a:r>
                <a:rPr lang="da-DK" sz="900" b="1" noProof="1">
                  <a:solidFill>
                    <a:schemeClr val="bg1">
                      <a:lumMod val="50000"/>
                    </a:scheme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4. </a:t>
              </a:r>
              <a:r>
                <a:rPr lang="da-DK" sz="900" noProof="1">
                  <a:solidFill>
                    <a:schemeClr val="bg1">
                      <a:lumMod val="50000"/>
                    </a:schemeClr>
                  </a:solidFill>
                  <a:latin typeface="Arial" panose="020B0604020202020204" pitchFamily="34" charset="0"/>
                  <a:cs typeface="Arial" panose="020B0604020202020204" pitchFamily="34" charset="0"/>
                </a:rPr>
                <a:t>Indsæt ønsket indhold i </a:t>
              </a:r>
              <a:r>
                <a:rPr lang="da-DK" sz="900" b="1" noProof="1">
                  <a:solidFill>
                    <a:schemeClr val="bg1">
                      <a:lumMod val="50000"/>
                    </a:scheme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5. </a:t>
              </a:r>
              <a:r>
                <a:rPr lang="da-DK" sz="900" noProof="1">
                  <a:solidFill>
                    <a:schemeClr val="bg1">
                      <a:lumMod val="50000"/>
                    </a:schemeClr>
                  </a:solidFill>
                  <a:latin typeface="Arial" panose="020B0604020202020204" pitchFamily="34" charset="0"/>
                  <a:cs typeface="Arial" panose="020B0604020202020204" pitchFamily="34" charset="0"/>
                </a:rPr>
                <a:t>Vælg </a:t>
              </a:r>
              <a:r>
                <a:rPr lang="da-DK" sz="900" b="1" noProof="1">
                  <a:solidFill>
                    <a:schemeClr val="bg1">
                      <a:lumMod val="50000"/>
                    </a:scheme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Tips: </a:t>
              </a:r>
              <a:r>
                <a:rPr lang="da-DK" sz="900" b="0" noProof="1">
                  <a:solidFill>
                    <a:schemeClr val="bg1">
                      <a:lumMod val="50000"/>
                    </a:scheme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grpSp>
      </p:grpSp>
    </p:spTree>
    <p:extLst>
      <p:ext uri="{BB962C8B-B14F-4D97-AF65-F5344CB8AC3E}">
        <p14:creationId xmlns:p14="http://schemas.microsoft.com/office/powerpoint/2010/main" val="322329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9" name="Pladsholder til tekst 2"/>
          <p:cNvSpPr>
            <a:spLocks noGrp="1"/>
          </p:cNvSpPr>
          <p:nvPr>
            <p:ph type="body" sz="quarter" idx="13" hasCustomPrompt="1"/>
          </p:nvPr>
        </p:nvSpPr>
        <p:spPr>
          <a:xfrm>
            <a:off x="651517" y="1196754"/>
            <a:ext cx="10886431" cy="4886325"/>
          </a:xfrm>
        </p:spPr>
        <p:txBody>
          <a:bodyPr numCol="2" spcCol="18000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hidden="1"/>
          <p:cNvSpPr>
            <a:spLocks noGrp="1"/>
          </p:cNvSpPr>
          <p:nvPr>
            <p:ph type="dt" sz="half" idx="10"/>
          </p:nvPr>
        </p:nvSpPr>
        <p:spPr>
          <a:xfrm>
            <a:off x="13323094" y="6398800"/>
            <a:ext cx="2844059" cy="365125"/>
          </a:xfrm>
          <a:prstGeom prst="rect">
            <a:avLst/>
          </a:prstGeom>
        </p:spPr>
        <p:txBody>
          <a:bodyPr/>
          <a:lstStyle/>
          <a:p>
            <a:fld id="{2FD6934E-ABED-4C30-BC89-41736EBF1103}"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3" name="Titel 2"/>
          <p:cNvSpPr>
            <a:spLocks noGrp="1"/>
          </p:cNvSpPr>
          <p:nvPr>
            <p:ph type="title" hasCustomPrompt="1"/>
          </p:nvPr>
        </p:nvSpPr>
        <p:spPr/>
        <p:txBody>
          <a:bodyPr/>
          <a:lstStyle/>
          <a:p>
            <a:r>
              <a:rPr lang="da-DK" dirty="0"/>
              <a:t>Klik for at redigere i master</a:t>
            </a:r>
          </a:p>
        </p:txBody>
      </p:sp>
    </p:spTree>
    <p:extLst>
      <p:ext uri="{BB962C8B-B14F-4D97-AF65-F5344CB8AC3E}">
        <p14:creationId xmlns:p14="http://schemas.microsoft.com/office/powerpoint/2010/main" val="265460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redigere i master</a:t>
            </a:r>
          </a:p>
        </p:txBody>
      </p:sp>
      <p:sp>
        <p:nvSpPr>
          <p:cNvPr id="14" name="Pladsholder til indhold 2"/>
          <p:cNvSpPr>
            <a:spLocks noGrp="1"/>
          </p:cNvSpPr>
          <p:nvPr>
            <p:ph sz="quarter" idx="13" hasCustomPrompt="1"/>
          </p:nvPr>
        </p:nvSpPr>
        <p:spPr>
          <a:xfrm>
            <a:off x="651517" y="1196424"/>
            <a:ext cx="5346521" cy="4886325"/>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6" name="Pladsholder til indhold 3"/>
          <p:cNvSpPr>
            <a:spLocks noGrp="1"/>
          </p:cNvSpPr>
          <p:nvPr>
            <p:ph sz="quarter" idx="14" hasCustomPrompt="1"/>
          </p:nvPr>
        </p:nvSpPr>
        <p:spPr>
          <a:xfrm>
            <a:off x="6190398" y="1196424"/>
            <a:ext cx="5347551" cy="4886325"/>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4" hidden="1"/>
          <p:cNvSpPr>
            <a:spLocks noGrp="1"/>
          </p:cNvSpPr>
          <p:nvPr>
            <p:ph type="dt" sz="half" idx="10"/>
          </p:nvPr>
        </p:nvSpPr>
        <p:spPr>
          <a:xfrm>
            <a:off x="13323094" y="6398800"/>
            <a:ext cx="2844059" cy="365125"/>
          </a:xfrm>
          <a:prstGeom prst="rect">
            <a:avLst/>
          </a:prstGeom>
        </p:spPr>
        <p:txBody>
          <a:bodyPr/>
          <a:lstStyle/>
          <a:p>
            <a:fld id="{9E6BB077-2C89-43E0-BDFE-4280ABB0B083}" type="datetime3">
              <a:rPr lang="en-GB" smtClean="0"/>
              <a:t>27 October, 2025</a:t>
            </a:fld>
            <a:endParaRPr lang="da-DK" dirty="0"/>
          </a:p>
        </p:txBody>
      </p:sp>
      <p:sp>
        <p:nvSpPr>
          <p:cNvPr id="6" name="Pladsholder til sidefod 5"/>
          <p:cNvSpPr>
            <a:spLocks noGrp="1"/>
          </p:cNvSpPr>
          <p:nvPr>
            <p:ph type="ftr" sz="quarter" idx="11"/>
          </p:nvPr>
        </p:nvSpPr>
        <p:spPr/>
        <p:txBody>
          <a:bodyPr/>
          <a:lstStyle/>
          <a:p>
            <a:r>
              <a:rPr lang="en-US"/>
              <a:t>/ Environmental Protection Agency / Danish Circular Economy Strongholds</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04806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rgbClr val="003127"/>
                </a:solidFill>
              </a:defRPr>
            </a:lvl1pPr>
          </a:lstStyle>
          <a:p>
            <a:r>
              <a:rPr lang="en-US"/>
              <a:t>/ Environmental Protection Agency / Danish Circular Economy Strongholds</a:t>
            </a:r>
            <a:endParaRPr lang="da-DK" dirty="0"/>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rgbClr val="003127"/>
                </a:solidFill>
              </a:defRPr>
            </a:lvl1pPr>
          </a:lstStyle>
          <a:p>
            <a:fld id="{667EC89C-17A0-4E64-A6D2-B825673CEEDF}" type="slidenum">
              <a:rPr lang="da-DK" smtClean="0"/>
              <a:pPr/>
              <a:t>‹nr.›</a:t>
            </a:fld>
            <a:endParaRPr lang="da-DK" dirty="0"/>
          </a:p>
        </p:txBody>
      </p:sp>
      <p:sp>
        <p:nvSpPr>
          <p:cNvPr id="12" name="Pladsholder til dato 11" hidden="1"/>
          <p:cNvSpPr>
            <a:spLocks noGrp="1"/>
          </p:cNvSpPr>
          <p:nvPr>
            <p:ph type="dt" sz="half" idx="2"/>
          </p:nvPr>
        </p:nvSpPr>
        <p:spPr>
          <a:xfrm>
            <a:off x="8398068" y="7600380"/>
            <a:ext cx="2742486" cy="365125"/>
          </a:xfrm>
          <a:prstGeom prst="rect">
            <a:avLst/>
          </a:prstGeom>
        </p:spPr>
        <p:txBody>
          <a:bodyPr vert="horz" lIns="91440" tIns="45720" rIns="91440" bIns="45720" rtlCol="0" anchor="ctr"/>
          <a:lstStyle>
            <a:lvl1pPr algn="l">
              <a:defRPr lang="da-DK" sz="800" kern="1200" smtClean="0">
                <a:solidFill>
                  <a:schemeClr val="bg1">
                    <a:lumMod val="75000"/>
                  </a:schemeClr>
                </a:solidFill>
                <a:latin typeface="+mn-lt"/>
                <a:ea typeface="+mn-ea"/>
                <a:cs typeface="+mn-cs"/>
              </a:defRPr>
            </a:lvl1pPr>
          </a:lstStyle>
          <a:p>
            <a:fld id="{D13BA417-D352-4CA8-B5C7-BD6C66904A60}" type="datetime3">
              <a:rPr lang="en-GB" smtClean="0"/>
              <a:t>27 October, 2025</a:t>
            </a:fld>
            <a:endParaRPr lang="da-DK" dirty="0"/>
          </a:p>
        </p:txBody>
      </p:sp>
      <p:pic>
        <p:nvPicPr>
          <p:cNvPr id="13" name="Billede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4338" y="6380524"/>
            <a:ext cx="224790" cy="199948"/>
          </a:xfrm>
          <a:prstGeom prst="rect">
            <a:avLst/>
          </a:prstGeom>
        </p:spPr>
      </p:pic>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9" r:id="rId3"/>
    <p:sldLayoutId id="2147483660" r:id="rId4"/>
    <p:sldLayoutId id="2147483661" r:id="rId5"/>
    <p:sldLayoutId id="2147483662" r:id="rId6"/>
    <p:sldLayoutId id="2147483650" r:id="rId7"/>
    <p:sldLayoutId id="2147483673" r:id="rId8"/>
    <p:sldLayoutId id="214748365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54" r:id="rId20"/>
    <p:sldLayoutId id="2147483655" r:id="rId21"/>
  </p:sldLayoutIdLst>
  <p:hf hdr="0"/>
  <p:txStyles>
    <p:titleStyle>
      <a:lvl1pPr algn="l" defTabSz="914400" rtl="0" eaLnBrk="1" latinLnBrk="0" hangingPunct="1">
        <a:lnSpc>
          <a:spcPct val="90000"/>
        </a:lnSpc>
        <a:spcBef>
          <a:spcPct val="0"/>
        </a:spcBef>
        <a:buNone/>
        <a:defRPr sz="2300" b="1" kern="1200">
          <a:solidFill>
            <a:srgbClr val="003127"/>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53" userDrawn="1">
          <p15:clr>
            <a:srgbClr val="F26B43"/>
          </p15:clr>
        </p15:guide>
        <p15:guide id="4" orient="horz" pos="3831" userDrawn="1">
          <p15:clr>
            <a:srgbClr val="F26B43"/>
          </p15:clr>
        </p15:guide>
        <p15:guide id="5" orient="horz" pos="195" userDrawn="1">
          <p15:clr>
            <a:srgbClr val="F26B43"/>
          </p15:clr>
        </p15:guide>
        <p15:guide id="6" orient="horz" pos="491" userDrawn="1">
          <p15:clr>
            <a:srgbClr val="F26B43"/>
          </p15:clr>
        </p15:guide>
        <p15:guide id="7" pos="409" userDrawn="1">
          <p15:clr>
            <a:srgbClr val="F26B43"/>
          </p15:clr>
        </p15:guide>
        <p15:guide id="8" pos="72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vcob.dk/media/42qbfzvp/ra_gp3_web.pdf"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6.xml"/><Relationship Id="rId7" Type="http://schemas.openxmlformats.org/officeDocument/2006/relationships/slide" Target="slide19.xml"/><Relationship Id="rId12" Type="http://schemas.openxmlformats.org/officeDocument/2006/relationships/slide" Target="slide43.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38.xml"/><Relationship Id="rId5" Type="http://schemas.openxmlformats.org/officeDocument/2006/relationships/slide" Target="slide9.xml"/><Relationship Id="rId10"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BA6552-C20F-4DCC-A719-016663F179DA}"/>
              </a:ext>
            </a:extLst>
          </p:cNvPr>
          <p:cNvSpPr>
            <a:spLocks noGrp="1"/>
          </p:cNvSpPr>
          <p:nvPr>
            <p:ph type="body" sz="quarter" idx="11"/>
          </p:nvPr>
        </p:nvSpPr>
        <p:spPr/>
        <p:txBody>
          <a:bodyPr/>
          <a:lstStyle/>
          <a:p>
            <a:endParaRPr lang="da-DK" dirty="0"/>
          </a:p>
        </p:txBody>
      </p:sp>
      <p:pic>
        <p:nvPicPr>
          <p:cNvPr id="8" name="Billed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3648" b="79653" l="12490" r="56658">
                        <a14:foregroundMark x1="18114" y1="51737" x2="18983" y2="67990"/>
                        <a14:foregroundMark x1="43218" y1="69293" x2="45823" y2="61476"/>
                        <a14:foregroundMark x1="56658" y1="13648" x2="56658" y2="13648"/>
                        <a14:backgroundMark x1="31869" y1="30932" x2="31869" y2="30932"/>
                        <a14:backgroundMark x1="64960" y1="54305" x2="64960" y2="54305"/>
                      </a14:backgroundRemoval>
                    </a14:imgEffect>
                    <a14:imgEffect>
                      <a14:sharpenSoften amount="50000"/>
                    </a14:imgEffect>
                    <a14:imgEffect>
                      <a14:brightnessContrast contrast="1000"/>
                    </a14:imgEffect>
                  </a14:imgLayer>
                </a14:imgProps>
              </a:ext>
              <a:ext uri="{28A0092B-C50C-407E-A947-70E740481C1C}">
                <a14:useLocalDpi xmlns:a14="http://schemas.microsoft.com/office/drawing/2010/main" val="0"/>
              </a:ext>
            </a:extLst>
          </a:blip>
          <a:srcRect l="11051" t="17849" r="48859" b="13418"/>
          <a:stretch/>
        </p:blipFill>
        <p:spPr>
          <a:xfrm>
            <a:off x="-1466428" y="-921042"/>
            <a:ext cx="7686854" cy="8784977"/>
          </a:xfrm>
          <a:prstGeom prst="rect">
            <a:avLst/>
          </a:prstGeom>
          <a:noFill/>
          <a:ln>
            <a:noFill/>
          </a:ln>
          <a:effectLst>
            <a:glow rad="127000">
              <a:schemeClr val="accent1">
                <a:alpha val="0"/>
              </a:schemeClr>
            </a:glow>
          </a:effectLst>
        </p:spPr>
      </p:pic>
      <p:sp>
        <p:nvSpPr>
          <p:cNvPr id="2" name="Text Placeholder 1">
            <a:extLst>
              <a:ext uri="{FF2B5EF4-FFF2-40B4-BE49-F238E27FC236}">
                <a16:creationId xmlns:a16="http://schemas.microsoft.com/office/drawing/2014/main" id="{1DFD7741-CF72-47D4-8AA3-F80FFD69FF87}"/>
              </a:ext>
            </a:extLst>
          </p:cNvPr>
          <p:cNvSpPr>
            <a:spLocks noGrp="1"/>
          </p:cNvSpPr>
          <p:nvPr>
            <p:ph type="body" sz="quarter" idx="10"/>
          </p:nvPr>
        </p:nvSpPr>
        <p:spPr/>
        <p:txBody>
          <a:bodyPr/>
          <a:lstStyle/>
          <a:p>
            <a:pPr algn="l">
              <a:buNone/>
            </a:pPr>
            <a:r>
              <a:rPr lang="da-DK" dirty="0"/>
              <a:t>Danish </a:t>
            </a:r>
            <a:r>
              <a:rPr lang="da-DK" dirty="0" err="1"/>
              <a:t>Strongholds</a:t>
            </a:r>
            <a:r>
              <a:rPr lang="da-DK" dirty="0"/>
              <a:t> in </a:t>
            </a:r>
            <a:r>
              <a:rPr lang="da-DK" dirty="0" err="1"/>
              <a:t>Circular</a:t>
            </a:r>
            <a:r>
              <a:rPr lang="da-DK" dirty="0"/>
              <a:t> </a:t>
            </a:r>
            <a:r>
              <a:rPr lang="da-DK" dirty="0" err="1"/>
              <a:t>Economy</a:t>
            </a:r>
            <a:endParaRPr lang="da-DK" dirty="0"/>
          </a:p>
        </p:txBody>
      </p:sp>
      <p:sp>
        <p:nvSpPr>
          <p:cNvPr id="4" name="Text Placeholder 3">
            <a:extLst>
              <a:ext uri="{FF2B5EF4-FFF2-40B4-BE49-F238E27FC236}">
                <a16:creationId xmlns:a16="http://schemas.microsoft.com/office/drawing/2014/main" id="{487E94E2-1FF4-400A-A5F9-A049F4EB767B}"/>
              </a:ext>
            </a:extLst>
          </p:cNvPr>
          <p:cNvSpPr>
            <a:spLocks noGrp="1"/>
          </p:cNvSpPr>
          <p:nvPr>
            <p:ph type="body" sz="quarter" idx="13"/>
          </p:nvPr>
        </p:nvSpPr>
        <p:spPr/>
        <p:txBody>
          <a:bodyPr/>
          <a:lstStyle/>
          <a:p>
            <a:endParaRPr lang="da-DK"/>
          </a:p>
        </p:txBody>
      </p:sp>
      <p:sp>
        <p:nvSpPr>
          <p:cNvPr id="5" name="Date Placeholder 4">
            <a:extLst>
              <a:ext uri="{FF2B5EF4-FFF2-40B4-BE49-F238E27FC236}">
                <a16:creationId xmlns:a16="http://schemas.microsoft.com/office/drawing/2014/main" id="{9040993C-FF67-41F5-95D3-03CFCA15AFC5}"/>
              </a:ext>
            </a:extLst>
          </p:cNvPr>
          <p:cNvSpPr>
            <a:spLocks noGrp="1"/>
          </p:cNvSpPr>
          <p:nvPr>
            <p:ph type="dt" sz="half" idx="14"/>
          </p:nvPr>
        </p:nvSpPr>
        <p:spPr/>
        <p:txBody>
          <a:bodyPr/>
          <a:lstStyle/>
          <a:p>
            <a:pPr marL="0" indent="0">
              <a:lnSpc>
                <a:spcPct val="93000"/>
              </a:lnSpc>
              <a:buFont typeface="Arial" panose="020B0604020202020204" pitchFamily="34" charset="0"/>
              <a:buChar char="​"/>
            </a:pPr>
            <a:fld id="{A5A442D1-5763-4D07-83CC-ABCAAB499047}" type="datetime3">
              <a:rPr lang="en-GB" smtClean="0"/>
              <a:t>27 October, 2025</a:t>
            </a:fld>
            <a:endParaRPr lang="da-DK" dirty="0"/>
          </a:p>
        </p:txBody>
      </p:sp>
      <p:sp>
        <p:nvSpPr>
          <p:cNvPr id="6" name="Footer Placeholder 5">
            <a:extLst>
              <a:ext uri="{FF2B5EF4-FFF2-40B4-BE49-F238E27FC236}">
                <a16:creationId xmlns:a16="http://schemas.microsoft.com/office/drawing/2014/main" id="{129C2838-EB12-40E3-8F6C-295C9A96815D}"/>
              </a:ext>
            </a:extLst>
          </p:cNvPr>
          <p:cNvSpPr>
            <a:spLocks noGrp="1"/>
          </p:cNvSpPr>
          <p:nvPr>
            <p:ph type="ftr" sz="quarter" idx="15"/>
          </p:nvPr>
        </p:nvSpPr>
        <p:spPr/>
        <p:txBody>
          <a:bodyPr/>
          <a:lstStyle/>
          <a:p>
            <a:r>
              <a:rPr lang="en-US"/>
              <a:t>/ Environmental Protection Agency / Danish Circular Economy Strongholds</a:t>
            </a:r>
            <a:endParaRPr lang="da-DK" dirty="0"/>
          </a:p>
        </p:txBody>
      </p:sp>
      <p:sp>
        <p:nvSpPr>
          <p:cNvPr id="7" name="Slide Number Placeholder 6">
            <a:extLst>
              <a:ext uri="{FF2B5EF4-FFF2-40B4-BE49-F238E27FC236}">
                <a16:creationId xmlns:a16="http://schemas.microsoft.com/office/drawing/2014/main" id="{08BBE0AA-2866-4763-A805-664D2CAAEDEF}"/>
              </a:ext>
            </a:extLst>
          </p:cNvPr>
          <p:cNvSpPr>
            <a:spLocks noGrp="1"/>
          </p:cNvSpPr>
          <p:nvPr>
            <p:ph type="sldNum" sz="quarter" idx="16"/>
          </p:nvPr>
        </p:nvSpPr>
        <p:spPr/>
        <p:txBody>
          <a:bodyPr/>
          <a:lstStyle/>
          <a:p>
            <a:fld id="{667EC89C-17A0-4E64-A6D2-B825673CEEDF}" type="slidenum">
              <a:rPr lang="da-DK" smtClean="0"/>
              <a:pPr/>
              <a:t>1</a:t>
            </a:fld>
            <a:endParaRPr lang="da-DK" dirty="0"/>
          </a:p>
        </p:txBody>
      </p:sp>
    </p:spTree>
    <p:extLst>
      <p:ext uri="{BB962C8B-B14F-4D97-AF65-F5344CB8AC3E}">
        <p14:creationId xmlns:p14="http://schemas.microsoft.com/office/powerpoint/2010/main" val="88842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1516" y="424189"/>
            <a:ext cx="10886431" cy="468000"/>
          </a:xfrm>
        </p:spPr>
        <p:txBody>
          <a:bodyPr/>
          <a:lstStyle/>
          <a:p>
            <a:r>
              <a:rPr lang="en-GB" sz="3600" dirty="0"/>
              <a:t>Furniture</a:t>
            </a:r>
          </a:p>
        </p:txBody>
      </p:sp>
      <p:sp>
        <p:nvSpPr>
          <p:cNvPr id="3" name="Pladsholder til indhold 2"/>
          <p:cNvSpPr>
            <a:spLocks noGrp="1"/>
          </p:cNvSpPr>
          <p:nvPr>
            <p:ph idx="1"/>
          </p:nvPr>
        </p:nvSpPr>
        <p:spPr>
          <a:xfrm>
            <a:off x="651516" y="1052736"/>
            <a:ext cx="7387112" cy="2780043"/>
          </a:xfrm>
        </p:spPr>
        <p:txBody>
          <a:bodyPr/>
          <a:lstStyle/>
          <a:p>
            <a:pPr algn="just"/>
            <a:r>
              <a:rPr lang="en-GB" sz="1200" dirty="0"/>
              <a:t>Furniture in the circular economy</a:t>
            </a:r>
          </a:p>
          <a:p>
            <a:pPr algn="just"/>
            <a:r>
              <a:rPr lang="en-US" sz="1200" b="0" dirty="0">
                <a:solidFill>
                  <a:schemeClr val="tx1"/>
                </a:solidFill>
              </a:rPr>
              <a:t>In the 20</a:t>
            </a:r>
            <a:r>
              <a:rPr lang="en-US" sz="1200" b="0" baseline="30000" dirty="0">
                <a:solidFill>
                  <a:schemeClr val="tx1"/>
                </a:solidFill>
              </a:rPr>
              <a:t>th</a:t>
            </a:r>
            <a:r>
              <a:rPr lang="en-US" sz="1200" b="0" dirty="0">
                <a:solidFill>
                  <a:schemeClr val="tx1"/>
                </a:solidFill>
              </a:rPr>
              <a:t> century, Danish furniture design became a significant economic force. Designers like Arne Jacobsen, Hans Wegner, and Finn Juhl propelled Danish furniture onto the global stage, driving substantial exports. The iconic Danish Modern aesthetic, characterized by clean lines and ergonomic functionality, created a strong market demand. Danish furniture companies, such as Fritz Hansen and Carl Hansen &amp; </a:t>
            </a:r>
            <a:r>
              <a:rPr lang="en-US" sz="1200" b="0" dirty="0" err="1">
                <a:solidFill>
                  <a:schemeClr val="tx1"/>
                </a:solidFill>
              </a:rPr>
              <a:t>Søn</a:t>
            </a:r>
            <a:r>
              <a:rPr lang="en-US" sz="1200" b="0" dirty="0">
                <a:solidFill>
                  <a:schemeClr val="tx1"/>
                </a:solidFill>
              </a:rPr>
              <a:t>, capitalized on this success, contributing significantly to Denmark's economy through exports and job creation. </a:t>
            </a:r>
          </a:p>
          <a:p>
            <a:pPr algn="just"/>
            <a:endParaRPr lang="en-US" sz="1200" b="0" dirty="0">
              <a:solidFill>
                <a:schemeClr val="tx1"/>
              </a:solidFill>
            </a:endParaRPr>
          </a:p>
          <a:p>
            <a:pPr algn="just"/>
            <a:r>
              <a:rPr lang="en-US" sz="1200" b="0" dirty="0">
                <a:solidFill>
                  <a:schemeClr val="tx1"/>
                </a:solidFill>
              </a:rPr>
              <a:t>In the 21</a:t>
            </a:r>
            <a:r>
              <a:rPr lang="en-US" sz="1200" b="0" baseline="30000" dirty="0">
                <a:solidFill>
                  <a:schemeClr val="tx1"/>
                </a:solidFill>
              </a:rPr>
              <a:t>st</a:t>
            </a:r>
            <a:r>
              <a:rPr lang="en-US" sz="1200" b="0" dirty="0">
                <a:solidFill>
                  <a:schemeClr val="tx1"/>
                </a:solidFill>
              </a:rPr>
              <a:t> century, a lot of Danish furniture has continued to have a high standard. Factors like durability has become a highly sought-after quality in the furniture industry, representing a significant competitive advantage. Warranties, spanning from 5 to an impressive 25 years, underscore this commitment to long-lasting quality. Danish furniture brands have sustained close links with production facilities, ensuring close coordination for design and quality. The focus on creating durable, timeless designs with sustainable materials positions Danish furniture as a viable solution for the circular economy. The industry's embrace of repair services, remanufacturing, and recycling further extends product lifespans and minimizes waste, fostering a more circular and economically sustainable approach.</a:t>
            </a:r>
          </a:p>
          <a:p>
            <a:pPr algn="just"/>
            <a:endParaRPr lang="en-US" sz="1200" b="0" dirty="0"/>
          </a:p>
        </p:txBody>
      </p:sp>
      <p:sp>
        <p:nvSpPr>
          <p:cNvPr id="4" name="Pladsholder til dato 3"/>
          <p:cNvSpPr>
            <a:spLocks noGrp="1"/>
          </p:cNvSpPr>
          <p:nvPr>
            <p:ph type="dt" sz="half" idx="10"/>
          </p:nvPr>
        </p:nvSpPr>
        <p:spPr/>
        <p:txBody>
          <a:bodyPr/>
          <a:lstStyle/>
          <a:p>
            <a:fld id="{0E92C4EC-3D55-4CD8-B751-55A1A79012E1}"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10</a:t>
            </a:fld>
            <a:endParaRPr lang="da-DK" dirty="0"/>
          </a:p>
        </p:txBody>
      </p:sp>
      <p:sp>
        <p:nvSpPr>
          <p:cNvPr id="7" name="Tekstfelt 6"/>
          <p:cNvSpPr txBox="1"/>
          <p:nvPr/>
        </p:nvSpPr>
        <p:spPr>
          <a:xfrm>
            <a:off x="651516" y="3982902"/>
            <a:ext cx="7387112" cy="1645387"/>
          </a:xfrm>
          <a:prstGeom prst="rect">
            <a:avLst/>
          </a:prstGeom>
          <a:noFill/>
        </p:spPr>
        <p:txBody>
          <a:bodyPr wrap="square" lIns="0" tIns="0" rIns="0" bIns="0" rtlCol="0">
            <a:spAutoFit/>
          </a:bodyPr>
          <a:lstStyle/>
          <a:p>
            <a:pPr lvl="0" algn="just">
              <a:lnSpc>
                <a:spcPct val="91000"/>
              </a:lnSpc>
              <a:buFont typeface="Arial" panose="020B0604020202020204" pitchFamily="34" charset="0"/>
              <a:buChar char="​"/>
            </a:pPr>
            <a:r>
              <a:rPr lang="en-US" sz="1200" b="1" dirty="0">
                <a:solidFill>
                  <a:srgbClr val="00874B"/>
                </a:solidFill>
              </a:rPr>
              <a:t>Characteristics of the Danish furniture industry</a:t>
            </a:r>
          </a:p>
          <a:p>
            <a:pPr lvl="0" algn="just">
              <a:buFont typeface="Arial" panose="020B0604020202020204" pitchFamily="34" charset="0"/>
              <a:buChar char="​"/>
            </a:pPr>
            <a:r>
              <a:rPr lang="en-US" sz="1200" dirty="0"/>
              <a:t>The Danish furniture industry has for decades been internationally recognized brand. The characteristics are:</a:t>
            </a:r>
          </a:p>
          <a:p>
            <a:pPr marL="285750" lvl="0" indent="-28575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b="1" dirty="0"/>
              <a:t>Craftsmanship &amp; Durability</a:t>
            </a:r>
            <a:r>
              <a:rPr lang="en-US" sz="1200" dirty="0"/>
              <a:t>: Danish brands are known for their high-quality and durable furniture that comes from exceptional craftsmanship.</a:t>
            </a:r>
          </a:p>
          <a:p>
            <a:pPr marL="285750" lvl="0" indent="-28575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b="1" dirty="0"/>
              <a:t>Design Innovation</a:t>
            </a:r>
            <a:r>
              <a:rPr lang="en-US" sz="1200" dirty="0"/>
              <a:t>: Danish designers create timeless, functional pieces with a minimalist aesthetic.</a:t>
            </a:r>
          </a:p>
          <a:p>
            <a:pPr marL="285750" lvl="0" indent="-28575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b="1" dirty="0"/>
              <a:t>Functionality</a:t>
            </a:r>
            <a:r>
              <a:rPr lang="en-US" sz="1200" dirty="0"/>
              <a:t>: The furniture is user-friendly, with a strong emphasis on practicality and usability.</a:t>
            </a:r>
          </a:p>
        </p:txBody>
      </p:sp>
      <p:sp>
        <p:nvSpPr>
          <p:cNvPr id="8" name="Rektangel 7"/>
          <p:cNvSpPr/>
          <p:nvPr/>
        </p:nvSpPr>
        <p:spPr>
          <a:xfrm>
            <a:off x="8326659" y="0"/>
            <a:ext cx="3862165" cy="685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200" dirty="0" err="1"/>
          </a:p>
        </p:txBody>
      </p:sp>
      <p:sp>
        <p:nvSpPr>
          <p:cNvPr id="9" name="Tekstfelt 8"/>
          <p:cNvSpPr txBox="1"/>
          <p:nvPr/>
        </p:nvSpPr>
        <p:spPr>
          <a:xfrm>
            <a:off x="8614692" y="1412776"/>
            <a:ext cx="3312368" cy="4215513"/>
          </a:xfrm>
          <a:prstGeom prst="rect">
            <a:avLst/>
          </a:prstGeom>
          <a:noFill/>
        </p:spPr>
        <p:txBody>
          <a:bodyPr wrap="square" lIns="0" tIns="0" rIns="0" bIns="0" rtlCol="0">
            <a:spAutoFit/>
          </a:bodyPr>
          <a:lstStyle/>
          <a:p>
            <a:pPr algn="ctr"/>
            <a:r>
              <a:rPr lang="en-GB" sz="1300" b="1" dirty="0">
                <a:solidFill>
                  <a:schemeClr val="bg1"/>
                </a:solidFill>
              </a:rPr>
              <a:t>Drivers for a possible market</a:t>
            </a:r>
          </a:p>
          <a:p>
            <a:pPr algn="ctr"/>
            <a:endParaRPr lang="en-GB" sz="1300" dirty="0">
              <a:solidFill>
                <a:schemeClr val="bg1"/>
              </a:solidFill>
            </a:endParaRPr>
          </a:p>
          <a:p>
            <a:pPr algn="just">
              <a:lnSpc>
                <a:spcPct val="107000"/>
              </a:lnSpc>
              <a:spcAft>
                <a:spcPts val="800"/>
              </a:spcAft>
            </a:pPr>
            <a:r>
              <a:rPr lang="en-US" sz="1300" dirty="0">
                <a:solidFill>
                  <a:schemeClr val="bg1"/>
                </a:solidFill>
              </a:rPr>
              <a:t>Regulation is a strong driver for CE on the EU market. Particularly, </a:t>
            </a:r>
            <a:r>
              <a:rPr lang="en-US" sz="1300" dirty="0" err="1">
                <a:solidFill>
                  <a:schemeClr val="bg1"/>
                </a:solidFill>
              </a:rPr>
              <a:t>Ecodesign</a:t>
            </a:r>
            <a:r>
              <a:rPr lang="en-US" sz="1300" dirty="0">
                <a:solidFill>
                  <a:schemeClr val="bg1"/>
                </a:solidFill>
              </a:rPr>
              <a:t> for Sustainable Products Regulation and Green Claims create a demand for new solutions and a possible market for Danish companies. They include eco-design for products (such as durability, reparability, and recyclability) and truthful environmental advertising.</a:t>
            </a:r>
            <a:endParaRPr lang="da-DK" sz="1300" dirty="0">
              <a:solidFill>
                <a:schemeClr val="bg1"/>
              </a:solidFill>
            </a:endParaRPr>
          </a:p>
          <a:p>
            <a:pPr algn="just"/>
            <a:r>
              <a:rPr lang="en-US" sz="1300" dirty="0">
                <a:solidFill>
                  <a:schemeClr val="bg1"/>
                </a:solidFill>
              </a:rPr>
              <a:t>On international markets Danish brands are positioned in the higher-value segments. The products are targeted consumers that are conscious of quality and sustainability. Additionally, the effects of the new EU requirements may trickle down in various forms. Particularly, furniture producers will need to live up to new reporting schemes, e.g. documenting environmental performance.</a:t>
            </a:r>
            <a:endParaRPr lang="en-GB" sz="1300" dirty="0" err="1">
              <a:solidFill>
                <a:schemeClr val="bg1"/>
              </a:solidFill>
            </a:endParaRPr>
          </a:p>
        </p:txBody>
      </p:sp>
    </p:spTree>
    <p:extLst>
      <p:ext uri="{BB962C8B-B14F-4D97-AF65-F5344CB8AC3E}">
        <p14:creationId xmlns:p14="http://schemas.microsoft.com/office/powerpoint/2010/main" val="70981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a:xfrm>
            <a:off x="4096606" y="-2280"/>
            <a:ext cx="4078938" cy="6858000"/>
          </a:xfrm>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908720"/>
            <a:ext cx="4078938" cy="5949280"/>
          </a:xfrm>
        </p:spPr>
        <p:txBody>
          <a:bodyPr/>
          <a:lstStyle/>
          <a:p>
            <a:pPr algn="just"/>
            <a:r>
              <a:rPr lang="en-US" dirty="0"/>
              <a:t>Design – from cradle to cradle</a:t>
            </a:r>
          </a:p>
          <a:p>
            <a:pPr algn="just"/>
            <a:r>
              <a:rPr lang="en-US" sz="1200" b="0" dirty="0"/>
              <a:t>Danish design has historically excelled in various fields, including furniture design, architecture, textiles, and graphic design. Characteristics of Danish design include simplicity, high quality, and craftsmanship. </a:t>
            </a:r>
          </a:p>
          <a:p>
            <a:pPr algn="just"/>
            <a:endParaRPr lang="en-US" sz="1200" b="0" dirty="0"/>
          </a:p>
          <a:p>
            <a:pPr algn="just"/>
            <a:r>
              <a:rPr lang="en-US" sz="1200" b="0" dirty="0"/>
              <a:t>The Danish furniture industry is well-versed in sustainable practices, with expertise in using eco-friendly materials and techniques. It also incorporates circular economy principles, managing products from creation to disposal, effectively minimizing waste and maximizing value, demonstrating a practical application of circular business models</a:t>
            </a:r>
            <a:endParaRPr lang="en-GB" sz="1200" b="0" dirty="0"/>
          </a:p>
        </p:txBody>
      </p:sp>
      <p:sp>
        <p:nvSpPr>
          <p:cNvPr id="6" name="Pladsholder til tekst 5"/>
          <p:cNvSpPr>
            <a:spLocks noGrp="1"/>
          </p:cNvSpPr>
          <p:nvPr>
            <p:ph type="body" sz="quarter" idx="17"/>
          </p:nvPr>
        </p:nvSpPr>
        <p:spPr>
          <a:xfrm>
            <a:off x="4054943" y="908720"/>
            <a:ext cx="4078938" cy="5949280"/>
          </a:xfrm>
        </p:spPr>
        <p:txBody>
          <a:bodyPr/>
          <a:lstStyle/>
          <a:p>
            <a:pPr algn="just"/>
            <a:r>
              <a:rPr lang="en-US" dirty="0"/>
              <a:t>Life Cycle Assessment </a:t>
            </a:r>
          </a:p>
          <a:p>
            <a:pPr algn="just"/>
            <a:r>
              <a:rPr lang="en-US" sz="1200" b="0" dirty="0"/>
              <a:t>Several Danish consulting firms have specialized in making Life Cycle Assessment (LCA). One consultant is developing user-friendly Life Cycle Assessment (LCA) tool that can be used within the reporting regime that the EU is establishing during these years. There is already demand for this service, and it is expected to grow.</a:t>
            </a:r>
          </a:p>
        </p:txBody>
      </p:sp>
      <p:sp>
        <p:nvSpPr>
          <p:cNvPr id="7" name="Pladsholder til tekst 6"/>
          <p:cNvSpPr>
            <a:spLocks noGrp="1"/>
          </p:cNvSpPr>
          <p:nvPr>
            <p:ph type="body" sz="quarter" idx="18"/>
          </p:nvPr>
        </p:nvSpPr>
        <p:spPr>
          <a:xfrm>
            <a:off x="8109887" y="908720"/>
            <a:ext cx="4078938" cy="5949280"/>
          </a:xfrm>
        </p:spPr>
        <p:txBody>
          <a:bodyPr/>
          <a:lstStyle/>
          <a:p>
            <a:pPr algn="just"/>
            <a:r>
              <a:rPr lang="en-US" dirty="0">
                <a:solidFill>
                  <a:schemeClr val="bg1"/>
                </a:solidFill>
              </a:rPr>
              <a:t>Resale</a:t>
            </a:r>
          </a:p>
          <a:p>
            <a:pPr algn="just"/>
            <a:r>
              <a:rPr lang="en-US" sz="1200" b="0" dirty="0">
                <a:solidFill>
                  <a:schemeClr val="bg1"/>
                </a:solidFill>
              </a:rPr>
              <a:t>Danish furniture is made for resale as it is physically as well as emotionally durable. Resale is often made C2C through online platforms. However, many  companies also take back their products for reparation and to be shined up. The products can then be sold again for a new life.</a:t>
            </a:r>
          </a:p>
          <a:p>
            <a:pPr algn="just"/>
            <a:endParaRPr lang="en-US" sz="1300" dirty="0">
              <a:solidFill>
                <a:schemeClr val="bg1"/>
              </a:solidFill>
            </a:endParaRPr>
          </a:p>
          <a:p>
            <a:pPr algn="just"/>
            <a:r>
              <a:rPr lang="en-US" dirty="0">
                <a:solidFill>
                  <a:schemeClr val="bg1"/>
                </a:solidFill>
              </a:rPr>
              <a:t>Product as a service</a:t>
            </a:r>
          </a:p>
          <a:p>
            <a:pPr algn="just"/>
            <a:r>
              <a:rPr lang="en-US" sz="1200" b="0" dirty="0">
                <a:solidFill>
                  <a:schemeClr val="bg1"/>
                </a:solidFill>
              </a:rPr>
              <a:t>Companies provide furniture services to public institutions. For instance, schools buy the service of having rooms furnished on subscription. The company provides chairs, desks, and sofas which are repaired or replaced over time</a:t>
            </a:r>
            <a:r>
              <a:rPr lang="en-US" sz="1300" b="0" dirty="0">
                <a:solidFill>
                  <a:schemeClr val="bg1"/>
                </a:solidFill>
              </a:rPr>
              <a:t>.</a:t>
            </a:r>
          </a:p>
          <a:p>
            <a:pPr algn="just"/>
            <a:endParaRPr lang="en-US" sz="1300" dirty="0">
              <a:solidFill>
                <a:schemeClr val="bg1"/>
              </a:solidFill>
            </a:endParaRPr>
          </a:p>
          <a:p>
            <a:pPr algn="just"/>
            <a:r>
              <a:rPr lang="en-US" dirty="0">
                <a:solidFill>
                  <a:schemeClr val="bg1"/>
                </a:solidFill>
              </a:rPr>
              <a:t>Reuse (NGOs)</a:t>
            </a:r>
          </a:p>
          <a:p>
            <a:pPr algn="just"/>
            <a:r>
              <a:rPr lang="en-US" sz="1200" b="0" dirty="0">
                <a:solidFill>
                  <a:schemeClr val="bg1"/>
                </a:solidFill>
              </a:rPr>
              <a:t>In Denmark, NGOs collect used furniture from various sources and sell them in their second-hand stores. This not only promotes sustainability by reducing waste, but also provides an affordable furniture option for people. The proceeds are then used to fund the NGOs' social and charity projects.</a:t>
            </a:r>
            <a:endParaRPr lang="en-GB" sz="1200" b="0" dirty="0">
              <a:solidFill>
                <a:schemeClr val="bg1"/>
              </a:solidFill>
            </a:endParaRP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11</a:t>
            </a:fld>
            <a:endParaRPr lang="da-DK" dirty="0"/>
          </a:p>
        </p:txBody>
      </p:sp>
      <p:sp>
        <p:nvSpPr>
          <p:cNvPr id="10" name="Pladsholder til dato 9"/>
          <p:cNvSpPr>
            <a:spLocks noGrp="1"/>
          </p:cNvSpPr>
          <p:nvPr>
            <p:ph type="dt" sz="half" idx="12"/>
          </p:nvPr>
        </p:nvSpPr>
        <p:spPr/>
        <p:txBody>
          <a:bodyPr/>
          <a:lstStyle/>
          <a:p>
            <a:fld id="{7C94C2EA-78DB-4CE3-9E31-B03AF52BC96A}" type="datetime3">
              <a:rPr lang="en-GB" smtClean="0"/>
              <a:t>27 October, 2025</a:t>
            </a:fld>
            <a:endParaRPr lang="da-DK" dirty="0"/>
          </a:p>
        </p:txBody>
      </p:sp>
    </p:spTree>
    <p:extLst>
      <p:ext uri="{BB962C8B-B14F-4D97-AF65-F5344CB8AC3E}">
        <p14:creationId xmlns:p14="http://schemas.microsoft.com/office/powerpoint/2010/main" val="131164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1052736"/>
            <a:ext cx="4078938" cy="5805264"/>
          </a:xfrm>
        </p:spPr>
        <p:txBody>
          <a:bodyPr/>
          <a:lstStyle/>
          <a:p>
            <a:r>
              <a:rPr lang="en-US" dirty="0"/>
              <a:t>Design – from cradle to cradle</a:t>
            </a:r>
          </a:p>
          <a:p>
            <a:pPr marL="285750" indent="-285750">
              <a:buFont typeface="Arial" panose="020B0604020202020204" pitchFamily="34" charset="0"/>
              <a:buChar char="•"/>
            </a:pPr>
            <a:r>
              <a:rPr lang="da-DK" sz="1400" b="0" dirty="0"/>
              <a:t>Holmris</a:t>
            </a:r>
          </a:p>
          <a:p>
            <a:pPr marL="285750" indent="-285750">
              <a:buFont typeface="Arial" panose="020B0604020202020204" pitchFamily="34" charset="0"/>
              <a:buChar char="•"/>
            </a:pPr>
            <a:r>
              <a:rPr lang="da-DK" sz="1400" b="0" dirty="0"/>
              <a:t>Frits Hansen</a:t>
            </a:r>
          </a:p>
          <a:p>
            <a:pPr marL="285750" indent="-285750">
              <a:buFont typeface="Arial" panose="020B0604020202020204" pitchFamily="34" charset="0"/>
              <a:buChar char="•"/>
            </a:pPr>
            <a:r>
              <a:rPr lang="da-DK" sz="1400" b="0" dirty="0"/>
              <a:t>Montana</a:t>
            </a:r>
          </a:p>
          <a:p>
            <a:pPr marL="285750" indent="-285750">
              <a:buFont typeface="Arial" panose="020B0604020202020204" pitchFamily="34" charset="0"/>
              <a:buChar char="•"/>
            </a:pPr>
            <a:r>
              <a:rPr lang="da-DK" sz="1400" b="0" dirty="0"/>
              <a:t>Takt</a:t>
            </a:r>
          </a:p>
          <a:p>
            <a:pPr marL="285750" indent="-285750">
              <a:buFont typeface="Arial" panose="020B0604020202020204" pitchFamily="34" charset="0"/>
              <a:buChar char="•"/>
            </a:pPr>
            <a:r>
              <a:rPr lang="da-DK" sz="1400" b="0" dirty="0"/>
              <a:t>Gabriel</a:t>
            </a:r>
          </a:p>
          <a:p>
            <a:pPr marL="285750" indent="-285750">
              <a:buFont typeface="Arial" panose="020B0604020202020204" pitchFamily="34" charset="0"/>
              <a:buChar char="•"/>
            </a:pPr>
            <a:r>
              <a:rPr lang="da-DK" sz="1400" b="0" dirty="0"/>
              <a:t>Mater</a:t>
            </a:r>
          </a:p>
          <a:p>
            <a:pPr marL="285750" indent="-285750">
              <a:buFont typeface="Arial" panose="020B0604020202020204" pitchFamily="34" charset="0"/>
              <a:buChar char="•"/>
            </a:pPr>
            <a:r>
              <a:rPr lang="da-DK" sz="1400" b="0" dirty="0" err="1"/>
              <a:t>Wehlers</a:t>
            </a:r>
            <a:endParaRPr lang="da-DK" sz="1400" b="0" dirty="0"/>
          </a:p>
          <a:p>
            <a:pPr marL="285750" indent="-285750">
              <a:buFont typeface="Arial" panose="020B0604020202020204" pitchFamily="34" charset="0"/>
              <a:buChar char="•"/>
            </a:pPr>
            <a:endParaRPr lang="en-GB" sz="1300" b="0" dirty="0"/>
          </a:p>
        </p:txBody>
      </p:sp>
      <p:sp>
        <p:nvSpPr>
          <p:cNvPr id="6" name="Pladsholder til tekst 5"/>
          <p:cNvSpPr>
            <a:spLocks noGrp="1"/>
          </p:cNvSpPr>
          <p:nvPr>
            <p:ph type="body" sz="quarter" idx="17"/>
          </p:nvPr>
        </p:nvSpPr>
        <p:spPr>
          <a:xfrm>
            <a:off x="4054943" y="1052736"/>
            <a:ext cx="4078938" cy="5805264"/>
          </a:xfrm>
        </p:spPr>
        <p:txBody>
          <a:bodyPr/>
          <a:lstStyle/>
          <a:p>
            <a:r>
              <a:rPr lang="en-US" dirty="0"/>
              <a:t>Life Cycle Assessment </a:t>
            </a:r>
          </a:p>
          <a:p>
            <a:pPr marL="285750" indent="-285750">
              <a:buFont typeface="Arial" panose="020B0604020202020204" pitchFamily="34" charset="0"/>
              <a:buChar char="•"/>
            </a:pPr>
            <a:r>
              <a:rPr lang="da-DK" sz="1400" b="0" dirty="0"/>
              <a:t>Målbar</a:t>
            </a:r>
          </a:p>
        </p:txBody>
      </p:sp>
      <p:sp>
        <p:nvSpPr>
          <p:cNvPr id="7" name="Pladsholder til tekst 6"/>
          <p:cNvSpPr>
            <a:spLocks noGrp="1"/>
          </p:cNvSpPr>
          <p:nvPr>
            <p:ph type="body" sz="quarter" idx="18"/>
          </p:nvPr>
        </p:nvSpPr>
        <p:spPr>
          <a:xfrm>
            <a:off x="8109887" y="1052736"/>
            <a:ext cx="4078938" cy="5805264"/>
          </a:xfrm>
        </p:spPr>
        <p:txBody>
          <a:bodyPr/>
          <a:lstStyle/>
          <a:p>
            <a:r>
              <a:rPr lang="en-US" dirty="0">
                <a:solidFill>
                  <a:schemeClr val="bg1"/>
                </a:solidFill>
              </a:rPr>
              <a:t>Resale</a:t>
            </a:r>
          </a:p>
          <a:p>
            <a:pPr marL="285750" indent="-285750">
              <a:buFont typeface="Arial" panose="020B0604020202020204" pitchFamily="34" charset="0"/>
              <a:buChar char="•"/>
            </a:pPr>
            <a:r>
              <a:rPr lang="da-DK" sz="1400" b="0" dirty="0">
                <a:solidFill>
                  <a:schemeClr val="bg1"/>
                </a:solidFill>
              </a:rPr>
              <a:t>Holmris</a:t>
            </a:r>
          </a:p>
          <a:p>
            <a:endParaRPr lang="en-US" sz="1300" dirty="0">
              <a:solidFill>
                <a:schemeClr val="bg1"/>
              </a:solidFill>
            </a:endParaRPr>
          </a:p>
          <a:p>
            <a:r>
              <a:rPr lang="en-US" dirty="0">
                <a:solidFill>
                  <a:schemeClr val="bg1"/>
                </a:solidFill>
              </a:rPr>
              <a:t>Product as a service</a:t>
            </a:r>
          </a:p>
          <a:p>
            <a:pPr marL="285750" indent="-285750">
              <a:buFont typeface="Arial" panose="020B0604020202020204" pitchFamily="34" charset="0"/>
              <a:buChar char="•"/>
            </a:pPr>
            <a:r>
              <a:rPr lang="da-DK" sz="1400" b="0" dirty="0">
                <a:solidFill>
                  <a:schemeClr val="bg1"/>
                </a:solidFill>
              </a:rPr>
              <a:t>Høyer Møbler</a:t>
            </a:r>
          </a:p>
          <a:p>
            <a:pPr marL="285750" indent="-285750">
              <a:buFont typeface="Arial" panose="020B0604020202020204" pitchFamily="34" charset="0"/>
              <a:buChar char="•"/>
            </a:pPr>
            <a:r>
              <a:rPr lang="da-DK" sz="1400" b="0" dirty="0">
                <a:solidFill>
                  <a:schemeClr val="bg1"/>
                </a:solidFill>
              </a:rPr>
              <a:t>Holmris</a:t>
            </a:r>
          </a:p>
          <a:p>
            <a:endParaRPr lang="en-US" sz="1300" dirty="0">
              <a:solidFill>
                <a:schemeClr val="bg1"/>
              </a:solidFill>
            </a:endParaRPr>
          </a:p>
          <a:p>
            <a:r>
              <a:rPr lang="en-US" dirty="0">
                <a:solidFill>
                  <a:schemeClr val="bg1"/>
                </a:solidFill>
              </a:rPr>
              <a:t>Reuse (NGOs)</a:t>
            </a:r>
          </a:p>
          <a:p>
            <a:pPr marL="285750" indent="-285750">
              <a:buFont typeface="Arial" panose="020B0604020202020204" pitchFamily="34" charset="0"/>
              <a:buChar char="•"/>
            </a:pPr>
            <a:r>
              <a:rPr lang="da-DK" sz="1400" b="0" dirty="0">
                <a:solidFill>
                  <a:schemeClr val="bg1"/>
                </a:solidFill>
              </a:rPr>
              <a:t>Red Cross</a:t>
            </a:r>
          </a:p>
          <a:p>
            <a:pPr marL="285750" indent="-285750">
              <a:buFont typeface="Arial" panose="020B0604020202020204" pitchFamily="34" charset="0"/>
              <a:buChar char="•"/>
            </a:pPr>
            <a:r>
              <a:rPr lang="da-DK" sz="1400" b="0" dirty="0">
                <a:solidFill>
                  <a:schemeClr val="bg1"/>
                </a:solidFill>
              </a:rPr>
              <a:t>UFF Humana</a:t>
            </a:r>
          </a:p>
          <a:p>
            <a:pPr marL="285750" indent="-285750">
              <a:buFont typeface="Arial" panose="020B0604020202020204" pitchFamily="34" charset="0"/>
              <a:buChar char="•"/>
            </a:pPr>
            <a:r>
              <a:rPr lang="da-DK" sz="1400" b="0" dirty="0" err="1">
                <a:solidFill>
                  <a:schemeClr val="bg1"/>
                </a:solidFill>
              </a:rPr>
              <a:t>Danmission</a:t>
            </a:r>
            <a:endParaRPr lang="da-DK" sz="1400" b="0" dirty="0">
              <a:solidFill>
                <a:schemeClr val="bg1"/>
              </a:solidFill>
            </a:endParaRPr>
          </a:p>
          <a:p>
            <a:pPr marL="285750" indent="-285750">
              <a:buFont typeface="Arial" panose="020B0604020202020204" pitchFamily="34" charset="0"/>
              <a:buChar char="•"/>
            </a:pPr>
            <a:r>
              <a:rPr lang="da-DK" sz="1400" b="0" dirty="0">
                <a:solidFill>
                  <a:schemeClr val="bg1"/>
                </a:solidFill>
              </a:rPr>
              <a:t>Frelsens Hær</a:t>
            </a:r>
          </a:p>
          <a:p>
            <a:pPr marL="285750" indent="-285750">
              <a:buFont typeface="Arial" panose="020B0604020202020204" pitchFamily="34" charset="0"/>
              <a:buChar char="•"/>
            </a:pPr>
            <a:r>
              <a:rPr lang="da-DK" sz="1400" b="0" dirty="0">
                <a:solidFill>
                  <a:schemeClr val="bg1"/>
                </a:solidFill>
              </a:rPr>
              <a:t>Blå Kors</a:t>
            </a: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12</a:t>
            </a:fld>
            <a:endParaRPr lang="da-DK" dirty="0"/>
          </a:p>
        </p:txBody>
      </p:sp>
      <p:sp>
        <p:nvSpPr>
          <p:cNvPr id="10" name="Pladsholder til dato 9"/>
          <p:cNvSpPr>
            <a:spLocks noGrp="1"/>
          </p:cNvSpPr>
          <p:nvPr>
            <p:ph type="dt" sz="half" idx="12"/>
          </p:nvPr>
        </p:nvSpPr>
        <p:spPr/>
        <p:txBody>
          <a:bodyPr/>
          <a:lstStyle/>
          <a:p>
            <a:fld id="{3F7B0A46-1158-4AE0-976B-6344681A1CE2}" type="datetime3">
              <a:rPr lang="en-GB" smtClean="0"/>
              <a:t>27 October, 2025</a:t>
            </a:fld>
            <a:endParaRPr lang="da-DK" dirty="0"/>
          </a:p>
        </p:txBody>
      </p:sp>
    </p:spTree>
    <p:extLst>
      <p:ext uri="{BB962C8B-B14F-4D97-AF65-F5344CB8AC3E}">
        <p14:creationId xmlns:p14="http://schemas.microsoft.com/office/powerpoint/2010/main" val="141562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t>Case - </a:t>
            </a:r>
            <a:r>
              <a:rPr lang="en-GB" sz="3600" dirty="0" err="1"/>
              <a:t>Maalbar</a:t>
            </a:r>
            <a:endParaRPr lang="en-GB" sz="3600" dirty="0"/>
          </a:p>
        </p:txBody>
      </p:sp>
      <p:sp>
        <p:nvSpPr>
          <p:cNvPr id="3" name="Pladsholder til indhold 2"/>
          <p:cNvSpPr>
            <a:spLocks noGrp="1"/>
          </p:cNvSpPr>
          <p:nvPr>
            <p:ph idx="1"/>
          </p:nvPr>
        </p:nvSpPr>
        <p:spPr/>
        <p:txBody>
          <a:bodyPr numCol="2" spcCol="180000"/>
          <a:lstStyle/>
          <a:p>
            <a:pPr algn="just"/>
            <a:r>
              <a:rPr lang="en-US" sz="1200" dirty="0"/>
              <a:t>Business Case: </a:t>
            </a:r>
            <a:r>
              <a:rPr lang="en-US" sz="1200" b="0" dirty="0"/>
              <a:t>MÅLBAR Tool for industrial designed products</a:t>
            </a:r>
          </a:p>
          <a:p>
            <a:pPr algn="just"/>
            <a:endParaRPr lang="en-US" sz="1200" dirty="0"/>
          </a:p>
          <a:p>
            <a:pPr algn="just"/>
            <a:r>
              <a:rPr lang="en-US" sz="1200" dirty="0"/>
              <a:t>Objective: </a:t>
            </a:r>
            <a:r>
              <a:rPr lang="en-US" sz="1200" b="0" dirty="0"/>
              <a:t>To utilize the MÅLBAR screening tool to measure and reduce the environmental impact of furniture products, ensuring compliance with EU regulations and enhancing efforts for the green transition.</a:t>
            </a:r>
          </a:p>
          <a:p>
            <a:pPr algn="just"/>
            <a:endParaRPr lang="en-US" sz="1200" b="0" dirty="0"/>
          </a:p>
          <a:p>
            <a:pPr algn="just"/>
            <a:r>
              <a:rPr lang="en-US" sz="1200" dirty="0"/>
              <a:t>Situation Analysis: </a:t>
            </a:r>
            <a:r>
              <a:rPr lang="en-US" sz="1200" b="0" dirty="0"/>
              <a:t>The furniture industry is increasingly facing stringent environmental regulations aimed at reducing carbon emissions and promoting sustainability. Key regulatory developments include the EU’s Corporate Sustainability Reporting Directive (CSRD), and the upcoming </a:t>
            </a:r>
            <a:r>
              <a:rPr lang="en-US" sz="1200" b="0" dirty="0" err="1"/>
              <a:t>Ecodesign</a:t>
            </a:r>
            <a:r>
              <a:rPr lang="en-US" sz="1200" b="0" dirty="0"/>
              <a:t> for Sustainable Products Regulation (ESPR). Additionally, the new Green Claims Directive requires companies to substantiate environmental claims with verifiable data, for instance through the use of Product Environmental Footprint (PEF) standards.</a:t>
            </a:r>
          </a:p>
          <a:p>
            <a:pPr algn="just"/>
            <a:endParaRPr lang="en-US" sz="1200" dirty="0"/>
          </a:p>
          <a:p>
            <a:pPr algn="just"/>
            <a:r>
              <a:rPr lang="en-US" sz="1200" dirty="0"/>
              <a:t>Solution: </a:t>
            </a:r>
            <a:r>
              <a:rPr lang="en-US" sz="1200" b="0" dirty="0"/>
              <a:t>The MÅLBAR tool provides a comprehensive solution for measuring the climate and environmental impact of furniture products. It aligns PEF standards and helps companies comply with reporting for CSRD. The tool facilitates data collection, analysis, and reporting, enabling companies to take informed actions to reduce their footprint.</a:t>
            </a:r>
          </a:p>
          <a:p>
            <a:pPr algn="just"/>
            <a:endParaRPr lang="en-US" sz="1200" dirty="0"/>
          </a:p>
          <a:p>
            <a:pPr algn="just"/>
            <a:r>
              <a:rPr lang="en-US" sz="1200" dirty="0"/>
              <a:t>Key Features of MÅLBAR Tool:</a:t>
            </a:r>
          </a:p>
          <a:p>
            <a:pPr algn="just"/>
            <a:endParaRPr lang="en-US" sz="1200" dirty="0"/>
          </a:p>
          <a:p>
            <a:pPr marL="171450" indent="-171450" algn="just">
              <a:buFont typeface="Arial" panose="020B0604020202020204" pitchFamily="34" charset="0"/>
              <a:buChar char="•"/>
            </a:pPr>
            <a:r>
              <a:rPr lang="en-US" sz="1200" dirty="0"/>
              <a:t>Data Collection:</a:t>
            </a:r>
            <a:r>
              <a:rPr lang="en-US" sz="1200" b="0" dirty="0"/>
              <a:t> Easy collection of data across the entire value chain.</a:t>
            </a:r>
          </a:p>
          <a:p>
            <a:pPr marL="171450" indent="-171450" algn="just">
              <a:buFont typeface="Arial" panose="020B0604020202020204" pitchFamily="34" charset="0"/>
              <a:buChar char="•"/>
            </a:pPr>
            <a:r>
              <a:rPr lang="en-US" sz="1200" dirty="0"/>
              <a:t>Analysis: </a:t>
            </a:r>
            <a:r>
              <a:rPr lang="en-US" sz="1200" b="0" dirty="0"/>
              <a:t>Detailed analysis of the product’s environmental impact</a:t>
            </a:r>
            <a:r>
              <a:rPr lang="en-US" sz="1200" dirty="0"/>
              <a:t>.</a:t>
            </a:r>
          </a:p>
          <a:p>
            <a:pPr marL="171450" indent="-171450" algn="just">
              <a:buFont typeface="Arial" panose="020B0604020202020204" pitchFamily="34" charset="0"/>
              <a:buChar char="•"/>
            </a:pPr>
            <a:r>
              <a:rPr lang="en-US" sz="1200" dirty="0"/>
              <a:t>Reporting: </a:t>
            </a:r>
            <a:r>
              <a:rPr lang="en-US" sz="1200" b="0" dirty="0"/>
              <a:t>Generation of reports that comply with international standards and frameworks.</a:t>
            </a:r>
          </a:p>
          <a:p>
            <a:pPr marL="171450" indent="-171450" algn="just">
              <a:buFont typeface="Arial" panose="020B0604020202020204" pitchFamily="34" charset="0"/>
              <a:buChar char="•"/>
            </a:pPr>
            <a:r>
              <a:rPr lang="en-US" sz="1200" dirty="0"/>
              <a:t>Compliance: </a:t>
            </a:r>
            <a:r>
              <a:rPr lang="en-US" sz="1200" b="0" dirty="0"/>
              <a:t>Helps in meeting EU sustainability regulations and reporting requirements</a:t>
            </a:r>
            <a:r>
              <a:rPr lang="en-US" sz="1200" dirty="0"/>
              <a:t>.</a:t>
            </a:r>
          </a:p>
          <a:p>
            <a:pPr algn="just">
              <a:buNone/>
            </a:pPr>
            <a:r>
              <a:rPr lang="en-US" sz="1200" dirty="0"/>
              <a:t>Implementation Example:</a:t>
            </a:r>
          </a:p>
          <a:p>
            <a:pPr algn="just"/>
            <a:endParaRPr lang="en-US" sz="1200" dirty="0"/>
          </a:p>
          <a:p>
            <a:pPr marL="171450" indent="-171450" algn="just">
              <a:buFont typeface="Arial" panose="020B0604020202020204" pitchFamily="34" charset="0"/>
              <a:buChar char="•"/>
            </a:pPr>
            <a:r>
              <a:rPr lang="en-US" sz="1200" dirty="0"/>
              <a:t>TAKT:</a:t>
            </a:r>
            <a:r>
              <a:rPr lang="en-US" sz="1200" b="0" dirty="0"/>
              <a:t> This Danish furniture company uses the MÅLBAR tool to calculate the product environmental footprint for each of their products, adhering to the EU’s rules for Product Environmental Footprint (PEF). TAKT employs both self-assessments and third-party verified screenings to ensure the accuracy and reliability of their sustainability claims. This approach helps TAKT identify key areas for improvement, implement strategies to reduce their footprint, and communicate their environmental impact transparently to customers​.</a:t>
            </a:r>
          </a:p>
          <a:p>
            <a:pPr marL="171450" indent="-171450" algn="just">
              <a:buFont typeface="Arial" panose="020B0604020202020204" pitchFamily="34" charset="0"/>
              <a:buChar char="•"/>
            </a:pPr>
            <a:endParaRPr lang="en-US" sz="1200" dirty="0"/>
          </a:p>
          <a:p>
            <a:pPr algn="just"/>
            <a:r>
              <a:rPr lang="en-US" sz="1200" dirty="0"/>
              <a:t>Benefits:</a:t>
            </a:r>
          </a:p>
          <a:p>
            <a:pPr algn="just"/>
            <a:endParaRPr lang="en-US" sz="1200" dirty="0"/>
          </a:p>
          <a:p>
            <a:pPr marL="171450" indent="-171450" algn="just">
              <a:buFont typeface="Arial" panose="020B0604020202020204" pitchFamily="34" charset="0"/>
              <a:buChar char="•"/>
            </a:pPr>
            <a:r>
              <a:rPr lang="en-US" sz="1200" dirty="0"/>
              <a:t>Environmental Impact: </a:t>
            </a:r>
            <a:r>
              <a:rPr lang="en-US" sz="1200" b="0" dirty="0"/>
              <a:t>Reduction in carbon emissions and overall environmental footprint.</a:t>
            </a:r>
          </a:p>
          <a:p>
            <a:pPr marL="171450" indent="-171450" algn="just">
              <a:buFont typeface="Arial" panose="020B0604020202020204" pitchFamily="34" charset="0"/>
              <a:buChar char="•"/>
            </a:pPr>
            <a:r>
              <a:rPr lang="en-US" sz="1200" dirty="0"/>
              <a:t>Regulatory Compliance: </a:t>
            </a:r>
            <a:r>
              <a:rPr lang="en-US" sz="1200" b="0" dirty="0"/>
              <a:t>Ensures adherence to EU regulations and standards.</a:t>
            </a:r>
          </a:p>
          <a:p>
            <a:pPr marL="171450" indent="-171450" algn="just">
              <a:buFont typeface="Arial" panose="020B0604020202020204" pitchFamily="34" charset="0"/>
              <a:buChar char="•"/>
            </a:pPr>
            <a:r>
              <a:rPr lang="en-US" sz="1200" dirty="0"/>
              <a:t>Market Differentiation</a:t>
            </a:r>
            <a:r>
              <a:rPr lang="en-US" sz="1200" b="0" dirty="0"/>
              <a:t>: Enhances the company’s reputation as a brand pushing for the green transition.</a:t>
            </a:r>
          </a:p>
          <a:p>
            <a:pPr marL="171450" indent="-171450" algn="just">
              <a:buFont typeface="Arial" panose="020B0604020202020204" pitchFamily="34" charset="0"/>
              <a:buChar char="•"/>
            </a:pPr>
            <a:r>
              <a:rPr lang="en-US" sz="1200" dirty="0"/>
              <a:t>Cost Efficiency: </a:t>
            </a:r>
            <a:r>
              <a:rPr lang="en-US" sz="1200" b="0" dirty="0"/>
              <a:t>Identifies cost-saving opportunities through improved resource efficiency and waste reduction.</a:t>
            </a:r>
          </a:p>
          <a:p>
            <a:pPr marL="171450" indent="-171450" algn="just">
              <a:buFont typeface="Arial" panose="020B0604020202020204" pitchFamily="34" charset="0"/>
              <a:buChar char="•"/>
            </a:pPr>
            <a:endParaRPr lang="en-US" sz="1200" dirty="0"/>
          </a:p>
          <a:p>
            <a:pPr algn="just"/>
            <a:r>
              <a:rPr lang="en-US" sz="1200" dirty="0"/>
              <a:t>Investment: </a:t>
            </a:r>
            <a:r>
              <a:rPr lang="en-US" sz="1200" b="0" dirty="0"/>
              <a:t>The initial investment involves the cost of integrating the MÅLBAR tool into the company’s existing systems and training staff to use the tool effectively.</a:t>
            </a:r>
          </a:p>
          <a:p>
            <a:pPr algn="just"/>
            <a:endParaRPr lang="en-US" sz="1200" b="0" dirty="0"/>
          </a:p>
          <a:p>
            <a:pPr algn="just"/>
            <a:r>
              <a:rPr lang="en-US" sz="1200" dirty="0"/>
              <a:t>Return on Investment: </a:t>
            </a:r>
            <a:r>
              <a:rPr lang="en-US" sz="1200" b="0" dirty="0"/>
              <a:t>The ROI is seen in reduced environmental impact, compliance with regulations, improved brand image, and potential cost savings through optimized resource use and waste management.</a:t>
            </a:r>
          </a:p>
        </p:txBody>
      </p:sp>
      <p:sp>
        <p:nvSpPr>
          <p:cNvPr id="4" name="Pladsholder til dato 3"/>
          <p:cNvSpPr>
            <a:spLocks noGrp="1"/>
          </p:cNvSpPr>
          <p:nvPr>
            <p:ph type="dt" sz="half" idx="10"/>
          </p:nvPr>
        </p:nvSpPr>
        <p:spPr/>
        <p:txBody>
          <a:bodyPr/>
          <a:lstStyle/>
          <a:p>
            <a:fld id="{08D97EE2-AF1D-4745-9406-71E3B6921FE2}"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13</a:t>
            </a:fld>
            <a:endParaRPr lang="da-DK" dirty="0"/>
          </a:p>
        </p:txBody>
      </p:sp>
    </p:spTree>
    <p:extLst>
      <p:ext uri="{BB962C8B-B14F-4D97-AF65-F5344CB8AC3E}">
        <p14:creationId xmlns:p14="http://schemas.microsoft.com/office/powerpoint/2010/main" val="382234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430116" y="2348880"/>
            <a:ext cx="5976684" cy="2096840"/>
          </a:xfrm>
        </p:spPr>
        <p:txBody>
          <a:bodyPr/>
          <a:lstStyle/>
          <a:p>
            <a:pPr algn="l"/>
            <a:r>
              <a:rPr lang="en-GB" dirty="0"/>
              <a:t>Plastic</a:t>
            </a:r>
          </a:p>
        </p:txBody>
      </p:sp>
      <p:sp>
        <p:nvSpPr>
          <p:cNvPr id="3" name="Pladsholder til tekst 2"/>
          <p:cNvSpPr>
            <a:spLocks noGrp="1"/>
          </p:cNvSpPr>
          <p:nvPr>
            <p:ph type="body" sz="quarter" idx="11"/>
          </p:nvPr>
        </p:nvSpPr>
        <p:spPr/>
        <p:txBody>
          <a:bodyPr/>
          <a:lstStyle/>
          <a:p>
            <a:endParaRPr lang="en-GB" dirty="0"/>
          </a:p>
        </p:txBody>
      </p:sp>
      <p:sp>
        <p:nvSpPr>
          <p:cNvPr id="4" name="Pladsholder til tekst 3"/>
          <p:cNvSpPr>
            <a:spLocks noGrp="1"/>
          </p:cNvSpPr>
          <p:nvPr>
            <p:ph type="body" sz="quarter" idx="13"/>
          </p:nvPr>
        </p:nvSpPr>
        <p:spPr/>
        <p:txBody>
          <a:bodyPr/>
          <a:lstStyle/>
          <a:p>
            <a:endParaRPr lang="en-GB"/>
          </a:p>
        </p:txBody>
      </p:sp>
      <p:sp>
        <p:nvSpPr>
          <p:cNvPr id="6" name="Pladsholder til sidefod 5"/>
          <p:cNvSpPr>
            <a:spLocks noGrp="1"/>
          </p:cNvSpPr>
          <p:nvPr>
            <p:ph type="ftr" sz="quarter" idx="15"/>
          </p:nvPr>
        </p:nvSpPr>
        <p:spPr/>
        <p:txBody>
          <a:bodyPr/>
          <a:lstStyle/>
          <a:p>
            <a:r>
              <a:rPr lang="en-US"/>
              <a:t>/ Environmental Protection Agency / Danish Circular Economy Strongholds</a:t>
            </a:r>
            <a:endParaRPr lang="da-DK" dirty="0"/>
          </a:p>
        </p:txBody>
      </p:sp>
      <p:sp>
        <p:nvSpPr>
          <p:cNvPr id="7" name="Pladsholder til slidenummer 6"/>
          <p:cNvSpPr>
            <a:spLocks noGrp="1"/>
          </p:cNvSpPr>
          <p:nvPr>
            <p:ph type="sldNum" sz="quarter" idx="16"/>
          </p:nvPr>
        </p:nvSpPr>
        <p:spPr/>
        <p:txBody>
          <a:bodyPr/>
          <a:lstStyle/>
          <a:p>
            <a:fld id="{667EC89C-17A0-4E64-A6D2-B825673CEEDF}" type="slidenum">
              <a:rPr lang="da-DK" smtClean="0"/>
              <a:pPr/>
              <a:t>14</a:t>
            </a:fld>
            <a:endParaRPr lang="da-DK" dirty="0"/>
          </a:p>
        </p:txBody>
      </p:sp>
      <p:pic>
        <p:nvPicPr>
          <p:cNvPr id="8" name="Billede 7"/>
          <p:cNvPicPr>
            <a:picLocks noChangeAspect="1"/>
          </p:cNvPicPr>
          <p:nvPr/>
        </p:nvPicPr>
        <p:blipFill>
          <a:blip r:embed="rId2"/>
          <a:stretch>
            <a:fillRect/>
          </a:stretch>
        </p:blipFill>
        <p:spPr>
          <a:xfrm>
            <a:off x="1054471" y="4242236"/>
            <a:ext cx="1929600" cy="1653943"/>
          </a:xfrm>
          <a:prstGeom prst="rect">
            <a:avLst/>
          </a:prstGeom>
        </p:spPr>
      </p:pic>
      <p:pic>
        <p:nvPicPr>
          <p:cNvPr id="9" name="Billede 8"/>
          <p:cNvPicPr>
            <a:picLocks noChangeAspect="1"/>
          </p:cNvPicPr>
          <p:nvPr/>
        </p:nvPicPr>
        <p:blipFill>
          <a:blip r:embed="rId3"/>
          <a:stretch>
            <a:fillRect/>
          </a:stretch>
        </p:blipFill>
        <p:spPr>
          <a:xfrm>
            <a:off x="1054471" y="2348880"/>
            <a:ext cx="1929600" cy="1653943"/>
          </a:xfrm>
          <a:prstGeom prst="rect">
            <a:avLst/>
          </a:prstGeom>
        </p:spPr>
      </p:pic>
      <p:pic>
        <p:nvPicPr>
          <p:cNvPr id="10" name="Billede 9"/>
          <p:cNvPicPr>
            <a:picLocks noChangeAspect="1"/>
          </p:cNvPicPr>
          <p:nvPr/>
        </p:nvPicPr>
        <p:blipFill>
          <a:blip r:embed="rId4"/>
          <a:stretch>
            <a:fillRect/>
          </a:stretch>
        </p:blipFill>
        <p:spPr>
          <a:xfrm>
            <a:off x="1054471" y="442994"/>
            <a:ext cx="1929600" cy="1666473"/>
          </a:xfrm>
          <a:prstGeom prst="rect">
            <a:avLst/>
          </a:prstGeom>
        </p:spPr>
      </p:pic>
    </p:spTree>
    <p:extLst>
      <p:ext uri="{BB962C8B-B14F-4D97-AF65-F5344CB8AC3E}">
        <p14:creationId xmlns:p14="http://schemas.microsoft.com/office/powerpoint/2010/main" val="2146506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0" y="0"/>
            <a:ext cx="12188825" cy="685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p:cNvSpPr>
            <a:spLocks noGrp="1"/>
          </p:cNvSpPr>
          <p:nvPr>
            <p:ph type="title"/>
          </p:nvPr>
        </p:nvSpPr>
        <p:spPr>
          <a:xfrm>
            <a:off x="651517" y="457900"/>
            <a:ext cx="10886431" cy="468000"/>
          </a:xfrm>
        </p:spPr>
        <p:txBody>
          <a:bodyPr/>
          <a:lstStyle/>
          <a:p>
            <a:r>
              <a:rPr lang="en-GB" sz="3600" dirty="0"/>
              <a:t>Plastic</a:t>
            </a:r>
          </a:p>
        </p:txBody>
      </p:sp>
      <p:sp>
        <p:nvSpPr>
          <p:cNvPr id="3" name="Pladsholder til indhold 2"/>
          <p:cNvSpPr>
            <a:spLocks noGrp="1"/>
          </p:cNvSpPr>
          <p:nvPr>
            <p:ph idx="1"/>
          </p:nvPr>
        </p:nvSpPr>
        <p:spPr>
          <a:xfrm>
            <a:off x="651517" y="1196753"/>
            <a:ext cx="6883056" cy="1684139"/>
          </a:xfrm>
        </p:spPr>
        <p:txBody>
          <a:bodyPr/>
          <a:lstStyle/>
          <a:p>
            <a:pPr algn="just">
              <a:lnSpc>
                <a:spcPct val="100000"/>
              </a:lnSpc>
            </a:pPr>
            <a:r>
              <a:rPr lang="en-GB" sz="1200" dirty="0">
                <a:solidFill>
                  <a:schemeClr val="bg1"/>
                </a:solidFill>
              </a:rPr>
              <a:t>Plastic in the circular economy</a:t>
            </a:r>
          </a:p>
          <a:p>
            <a:pPr algn="just">
              <a:lnSpc>
                <a:spcPct val="100000"/>
              </a:lnSpc>
            </a:pPr>
            <a:r>
              <a:rPr lang="en-US" sz="1200" b="0" dirty="0">
                <a:solidFill>
                  <a:schemeClr val="bg1"/>
                </a:solidFill>
              </a:rPr>
              <a:t>Plastics, due to their low production costs and inherent versatility, play a significant role in the circular economy. This material can easily be molded, hardened, and reshaped, making it ideal for a wide range of applications, from packaging to automotive parts. However, global production of plastic is increasing at an unsustainable rate – there is too much unnecessary plastic and too much plastic waste ends up being mismanaged. In Denmark there is a robust plastic industry that is now transitioning towards more sustainable practices. Coupled with Denmark's advanced waste management systems, the plastic industry is evolving to reuse and recycle more. Yet, as with textile, virgin plastic is so cheap that it weakens the profitability of recycling.</a:t>
            </a:r>
            <a:endParaRPr lang="en-US" sz="1200" dirty="0">
              <a:solidFill>
                <a:schemeClr val="bg1"/>
              </a:solidFill>
            </a:endParaRPr>
          </a:p>
          <a:p>
            <a:pPr marL="285750" indent="-285750" algn="just">
              <a:buFont typeface="Arial" panose="020B0604020202020204" pitchFamily="34" charset="0"/>
              <a:buChar char="•"/>
            </a:pPr>
            <a:endParaRPr lang="en-US" sz="1200" b="0" dirty="0"/>
          </a:p>
        </p:txBody>
      </p:sp>
      <p:sp>
        <p:nvSpPr>
          <p:cNvPr id="4" name="Pladsholder til dato 3"/>
          <p:cNvSpPr>
            <a:spLocks noGrp="1"/>
          </p:cNvSpPr>
          <p:nvPr>
            <p:ph type="dt" sz="half" idx="10"/>
          </p:nvPr>
        </p:nvSpPr>
        <p:spPr/>
        <p:txBody>
          <a:bodyPr/>
          <a:lstStyle/>
          <a:p>
            <a:fld id="{0256B3B7-BA53-49A4-A732-AB143A5A51F2}"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15</a:t>
            </a:fld>
            <a:endParaRPr lang="da-DK" dirty="0"/>
          </a:p>
        </p:txBody>
      </p:sp>
      <p:sp>
        <p:nvSpPr>
          <p:cNvPr id="7" name="Rektangel 6"/>
          <p:cNvSpPr/>
          <p:nvPr/>
        </p:nvSpPr>
        <p:spPr>
          <a:xfrm>
            <a:off x="7782995" y="-99392"/>
            <a:ext cx="4438229" cy="6957392"/>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200" dirty="0" err="1">
              <a:solidFill>
                <a:schemeClr val="accent1"/>
              </a:solidFill>
            </a:endParaRPr>
          </a:p>
        </p:txBody>
      </p:sp>
      <p:sp>
        <p:nvSpPr>
          <p:cNvPr id="8" name="Tekstfelt 7"/>
          <p:cNvSpPr txBox="1"/>
          <p:nvPr/>
        </p:nvSpPr>
        <p:spPr>
          <a:xfrm>
            <a:off x="651517" y="3290380"/>
            <a:ext cx="6717372" cy="2400657"/>
          </a:xfrm>
          <a:prstGeom prst="rect">
            <a:avLst/>
          </a:prstGeom>
          <a:noFill/>
        </p:spPr>
        <p:txBody>
          <a:bodyPr wrap="square" lIns="0" tIns="0" rIns="0" bIns="0" rtlCol="0">
            <a:spAutoFit/>
          </a:bodyPr>
          <a:lstStyle/>
          <a:p>
            <a:pPr lvl="0" algn="just">
              <a:buFont typeface="Arial" panose="020B0604020202020204" pitchFamily="34" charset="0"/>
              <a:buChar char="​"/>
            </a:pPr>
            <a:r>
              <a:rPr lang="en-US" sz="1200" b="1" dirty="0">
                <a:solidFill>
                  <a:schemeClr val="bg1"/>
                </a:solidFill>
              </a:rPr>
              <a:t>Characteristics of the Danish plastic industry</a:t>
            </a:r>
          </a:p>
          <a:p>
            <a:pPr lvl="0" algn="just"/>
            <a:r>
              <a:rPr lang="en-US" sz="1200" dirty="0">
                <a:solidFill>
                  <a:schemeClr val="bg1"/>
                </a:solidFill>
              </a:rPr>
              <a:t>The Danish plastic industry is characterized by:</a:t>
            </a:r>
          </a:p>
          <a:p>
            <a:pPr lvl="0" algn="just"/>
            <a:endParaRPr lang="en-US" sz="1200" b="1" dirty="0">
              <a:solidFill>
                <a:schemeClr val="bg1"/>
              </a:solidFill>
            </a:endParaRPr>
          </a:p>
          <a:p>
            <a:pPr marL="285750" lvl="0" indent="-285750" algn="just">
              <a:buFont typeface="Arial" panose="020B0604020202020204" pitchFamily="34" charset="0"/>
              <a:buChar char="•"/>
            </a:pPr>
            <a:r>
              <a:rPr lang="en-US" sz="1200" b="1" dirty="0">
                <a:solidFill>
                  <a:schemeClr val="bg1"/>
                </a:solidFill>
              </a:rPr>
              <a:t>Proper Waste Management: </a:t>
            </a:r>
            <a:r>
              <a:rPr lang="en-US" sz="1200" dirty="0">
                <a:solidFill>
                  <a:schemeClr val="bg1"/>
                </a:solidFill>
              </a:rPr>
              <a:t>In Denmark, there is a strong system to ensure that plastic waste is collected and managed properly to secure that no waste ends up in the environment.</a:t>
            </a:r>
          </a:p>
          <a:p>
            <a:pPr marL="285750" lvl="0" indent="-285750" algn="just">
              <a:buFont typeface="Arial" panose="020B0604020202020204" pitchFamily="34" charset="0"/>
              <a:buChar char="•"/>
            </a:pPr>
            <a:endParaRPr lang="en-US" sz="1200" dirty="0">
              <a:solidFill>
                <a:schemeClr val="bg1"/>
              </a:solidFill>
            </a:endParaRPr>
          </a:p>
          <a:p>
            <a:pPr marL="285750" lvl="0" indent="-285750" algn="just">
              <a:buFont typeface="Arial" panose="020B0604020202020204" pitchFamily="34" charset="0"/>
              <a:buChar char="•"/>
            </a:pPr>
            <a:r>
              <a:rPr lang="en-US" sz="1200" b="1" dirty="0">
                <a:solidFill>
                  <a:schemeClr val="bg1"/>
                </a:solidFill>
              </a:rPr>
              <a:t>Use of Design Guide: </a:t>
            </a:r>
            <a:r>
              <a:rPr lang="en-US" sz="1200" dirty="0">
                <a:solidFill>
                  <a:schemeClr val="bg1"/>
                </a:solidFill>
              </a:rPr>
              <a:t>A united Danish plastic industry has developed a design guide as a common reference tool on circular economy for plastic packaging. It includes knowledge and practical information on circular strategies and design that foster waste prevention, reuse and recycling. </a:t>
            </a:r>
          </a:p>
          <a:p>
            <a:pPr marL="285750" lvl="0" indent="-285750" algn="just">
              <a:buFont typeface="Arial" panose="020B0604020202020204" pitchFamily="34" charset="0"/>
              <a:buChar char="•"/>
            </a:pPr>
            <a:endParaRPr lang="en-US" sz="1200" dirty="0">
              <a:solidFill>
                <a:schemeClr val="bg1"/>
              </a:solidFill>
            </a:endParaRPr>
          </a:p>
          <a:p>
            <a:pPr marL="285750" lvl="0" indent="-285750" algn="just">
              <a:buFont typeface="Arial" panose="020B0604020202020204" pitchFamily="34" charset="0"/>
              <a:buChar char="•"/>
            </a:pPr>
            <a:r>
              <a:rPr lang="en-US" sz="1200" b="1" dirty="0">
                <a:solidFill>
                  <a:schemeClr val="bg1"/>
                </a:solidFill>
              </a:rPr>
              <a:t>Innovation and Adaptability: </a:t>
            </a:r>
            <a:r>
              <a:rPr lang="en-US" sz="1200" dirty="0">
                <a:solidFill>
                  <a:schemeClr val="bg1"/>
                </a:solidFill>
              </a:rPr>
              <a:t>Danish plastic companies incorporate recycled plastics into product design, proactively adapting to sustainability-focused technologies and guidelines.</a:t>
            </a:r>
          </a:p>
        </p:txBody>
      </p:sp>
      <p:sp>
        <p:nvSpPr>
          <p:cNvPr id="10" name="Tekstfelt 9"/>
          <p:cNvSpPr txBox="1"/>
          <p:nvPr/>
        </p:nvSpPr>
        <p:spPr>
          <a:xfrm>
            <a:off x="8093897" y="1383800"/>
            <a:ext cx="3816423" cy="4431983"/>
          </a:xfrm>
          <a:prstGeom prst="rect">
            <a:avLst/>
          </a:prstGeom>
          <a:noFill/>
        </p:spPr>
        <p:txBody>
          <a:bodyPr wrap="square" lIns="0" tIns="0" rIns="0" bIns="0" rtlCol="0">
            <a:spAutoFit/>
          </a:bodyPr>
          <a:lstStyle/>
          <a:p>
            <a:pPr algn="ctr"/>
            <a:r>
              <a:rPr lang="en-GB" sz="1200" b="1" dirty="0">
                <a:solidFill>
                  <a:schemeClr val="accent1"/>
                </a:solidFill>
              </a:rPr>
              <a:t>Drivers for a possible market</a:t>
            </a:r>
          </a:p>
          <a:p>
            <a:pPr algn="ctr"/>
            <a:endParaRPr lang="en-GB" sz="1200" u="sng" dirty="0">
              <a:solidFill>
                <a:schemeClr val="accent1"/>
              </a:solidFill>
            </a:endParaRPr>
          </a:p>
          <a:p>
            <a:pPr algn="just"/>
            <a:r>
              <a:rPr lang="en-US" sz="1200" dirty="0">
                <a:solidFill>
                  <a:schemeClr val="accent1"/>
                </a:solidFill>
              </a:rPr>
              <a:t>Regulation is a strong driver for CE on the EU market. EU regulation, such as the Single-Use Plastics Directive and the Packaging, Packaging Waste Regulation and </a:t>
            </a:r>
            <a:r>
              <a:rPr lang="en-US" sz="1200" dirty="0" err="1">
                <a:solidFill>
                  <a:schemeClr val="accent1"/>
                </a:solidFill>
              </a:rPr>
              <a:t>Ecodesign</a:t>
            </a:r>
            <a:r>
              <a:rPr lang="en-US" sz="1200" dirty="0">
                <a:solidFill>
                  <a:schemeClr val="accent1"/>
                </a:solidFill>
              </a:rPr>
              <a:t> for Sustainable Products Regulation, increases demand for sustainable practices like designing plastic products for recycling, meeting targets for waste reduction, and establishing systems for the reuse and refill of packaging materials. </a:t>
            </a:r>
          </a:p>
          <a:p>
            <a:pPr algn="just"/>
            <a:endParaRPr lang="en-US" sz="1200" dirty="0">
              <a:solidFill>
                <a:schemeClr val="accent1"/>
              </a:solidFill>
            </a:endParaRPr>
          </a:p>
          <a:p>
            <a:pPr algn="just"/>
            <a:r>
              <a:rPr lang="en-US" sz="1200" dirty="0">
                <a:solidFill>
                  <a:schemeClr val="accent1"/>
                </a:solidFill>
              </a:rPr>
              <a:t>Beyond the direct regulation, the producers increasingly see environmentally friendly designs as a market opportunity, using recycled materials and ensuring their products can be recycled post-use.</a:t>
            </a:r>
            <a:endParaRPr lang="da-DK" sz="1200" dirty="0">
              <a:solidFill>
                <a:schemeClr val="accent1"/>
              </a:solidFill>
            </a:endParaRPr>
          </a:p>
          <a:p>
            <a:pPr algn="just"/>
            <a:endParaRPr lang="da-DK" sz="1200" dirty="0">
              <a:solidFill>
                <a:schemeClr val="accent1"/>
              </a:solidFill>
            </a:endParaRPr>
          </a:p>
          <a:p>
            <a:pPr algn="just"/>
            <a:r>
              <a:rPr lang="en-US" sz="1200" dirty="0">
                <a:solidFill>
                  <a:schemeClr val="accent1"/>
                </a:solidFill>
              </a:rPr>
              <a:t>Globally, most plastics can be recycled if it is separately sorted, but still ends up polluting the land and marine environment. Plastic waste is an area of concern with high national and international visibility, paving the way for UN negotiations on a global plastic treaty that aims to limit unsustainable consumption of plastics, and increase demand for sustainable production, use and recycling.</a:t>
            </a:r>
            <a:endParaRPr lang="en-GB" sz="1200" dirty="0" err="1">
              <a:solidFill>
                <a:schemeClr val="accent1"/>
              </a:solidFill>
            </a:endParaRPr>
          </a:p>
        </p:txBody>
      </p:sp>
    </p:spTree>
    <p:extLst>
      <p:ext uri="{BB962C8B-B14F-4D97-AF65-F5344CB8AC3E}">
        <p14:creationId xmlns:p14="http://schemas.microsoft.com/office/powerpoint/2010/main" val="3503897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908720"/>
            <a:ext cx="4078938" cy="5949280"/>
          </a:xfrm>
        </p:spPr>
        <p:txBody>
          <a:bodyPr/>
          <a:lstStyle/>
          <a:p>
            <a:pPr algn="just"/>
            <a:r>
              <a:rPr lang="da-DK" dirty="0" err="1"/>
              <a:t>Packaging</a:t>
            </a:r>
            <a:r>
              <a:rPr lang="da-DK" dirty="0"/>
              <a:t> </a:t>
            </a:r>
            <a:r>
              <a:rPr lang="da-DK" dirty="0" err="1"/>
              <a:t>manufacture</a:t>
            </a:r>
            <a:endParaRPr lang="da-DK" dirty="0"/>
          </a:p>
          <a:p>
            <a:pPr algn="just"/>
            <a:r>
              <a:rPr lang="en-US" sz="1200" b="0" dirty="0"/>
              <a:t>The packaging manufacturers adhere to circular design criteria, for instance producing plastic products with </a:t>
            </a:r>
            <a:r>
              <a:rPr lang="en-US" sz="1200" b="0" dirty="0" err="1"/>
              <a:t>monomaterials</a:t>
            </a:r>
            <a:r>
              <a:rPr lang="en-US" sz="1200" b="0" dirty="0"/>
              <a:t> that can be recycled. They have a universal understanding of circular economy principles across the organization doesn't just enable the creation of circular products, but also strengthens their marketability. With everyone from production to sales comprehending the importance and benefits of these products, they are better equipped to communicate this value to customers.</a:t>
            </a:r>
          </a:p>
          <a:p>
            <a:pPr algn="just"/>
            <a:endParaRPr lang="en-US" sz="1500" dirty="0"/>
          </a:p>
          <a:p>
            <a:pPr algn="just"/>
            <a:r>
              <a:rPr lang="en-US" dirty="0"/>
              <a:t>Consumer products</a:t>
            </a:r>
          </a:p>
          <a:p>
            <a:pPr algn="just"/>
            <a:r>
              <a:rPr lang="en-US" sz="1200" b="0" dirty="0"/>
              <a:t>Producers of consumer products have a proactive and innovative approach to circular economy. One of the intriguing practices being experimented with is the take-back systems. This approach is based on insights gained from products that have been previously put on the market. Also, instead of holding onto proprietary practices, companies are opening their doors and sharing their methods and techniques. </a:t>
            </a:r>
          </a:p>
        </p:txBody>
      </p:sp>
      <p:sp>
        <p:nvSpPr>
          <p:cNvPr id="6" name="Pladsholder til tekst 5"/>
          <p:cNvSpPr>
            <a:spLocks noGrp="1"/>
          </p:cNvSpPr>
          <p:nvPr>
            <p:ph type="body" sz="quarter" idx="17"/>
          </p:nvPr>
        </p:nvSpPr>
        <p:spPr>
          <a:xfrm>
            <a:off x="4054943" y="908719"/>
            <a:ext cx="4078938" cy="5949279"/>
          </a:xfrm>
        </p:spPr>
        <p:txBody>
          <a:bodyPr/>
          <a:lstStyle/>
          <a:p>
            <a:pPr algn="just"/>
            <a:r>
              <a:rPr lang="en-GB" dirty="0"/>
              <a:t>Recycling</a:t>
            </a:r>
          </a:p>
          <a:p>
            <a:pPr algn="just"/>
            <a:r>
              <a:rPr lang="en-GB" sz="1200" b="0" dirty="0"/>
              <a:t>While, there are recycling of some plastic types in Denmark, most post-consumer plastic is sorted in Germany. Still, Denmark holds an array of smaller plastic recyclers and a few larger. Some have focus on ensuring plastic litter, such as fish nets are collected and recycled. Other larger Danish brands have specialised in recycling of tires and synthetic turfs. Both outputs can be recycled into new synthetic turfs</a:t>
            </a:r>
            <a:r>
              <a:rPr lang="en-GB" sz="1300" b="0" dirty="0"/>
              <a:t>.</a:t>
            </a:r>
          </a:p>
        </p:txBody>
      </p:sp>
      <p:sp>
        <p:nvSpPr>
          <p:cNvPr id="7" name="Pladsholder til tekst 6"/>
          <p:cNvSpPr>
            <a:spLocks noGrp="1"/>
          </p:cNvSpPr>
          <p:nvPr>
            <p:ph type="body" sz="quarter" idx="18"/>
          </p:nvPr>
        </p:nvSpPr>
        <p:spPr>
          <a:xfrm>
            <a:off x="8109887" y="908719"/>
            <a:ext cx="4078938" cy="5949280"/>
          </a:xfrm>
        </p:spPr>
        <p:txBody>
          <a:bodyPr/>
          <a:lstStyle/>
          <a:p>
            <a:pPr algn="just"/>
            <a:r>
              <a:rPr lang="en-US" dirty="0">
                <a:solidFill>
                  <a:schemeClr val="bg1"/>
                </a:solidFill>
              </a:rPr>
              <a:t>Collection of waste at the source</a:t>
            </a:r>
          </a:p>
          <a:p>
            <a:pPr algn="just"/>
            <a:r>
              <a:rPr lang="en-US" sz="1200" b="0" dirty="0">
                <a:solidFill>
                  <a:schemeClr val="bg1"/>
                </a:solidFill>
              </a:rPr>
              <a:t>Plastic is a separate fraction in the waste collection and treatment system. Through out the comprehensive and efficient collection system the Danish waste collection system is a key player in the waste management. Collection of waste from households is effective and under constant development to secure high level of performance in the recycling of plastic materials. </a:t>
            </a:r>
          </a:p>
          <a:p>
            <a:pPr algn="just"/>
            <a:endParaRPr lang="en-US" sz="1200" b="0" dirty="0">
              <a:solidFill>
                <a:schemeClr val="bg1"/>
              </a:solidFill>
            </a:endParaRPr>
          </a:p>
          <a:p>
            <a:pPr algn="just"/>
            <a:r>
              <a:rPr lang="en-US" sz="1200" b="0" dirty="0">
                <a:solidFill>
                  <a:schemeClr val="bg1"/>
                </a:solidFill>
              </a:rPr>
              <a:t>Pre-consumer recycling is another stream of plastic with high level of recycling and high level of quality of the recycled material. Most companies with production of plastic items reload the cut off materials into the material stream to secure the material losses as low as possible. This is done internally on site or through the raw material companies.</a:t>
            </a:r>
            <a:endParaRPr lang="en-GB" sz="1200" b="0" dirty="0">
              <a:solidFill>
                <a:schemeClr val="bg1"/>
              </a:solidFill>
            </a:endParaRP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16</a:t>
            </a:fld>
            <a:endParaRPr lang="da-DK" dirty="0"/>
          </a:p>
        </p:txBody>
      </p:sp>
      <p:sp>
        <p:nvSpPr>
          <p:cNvPr id="10" name="Pladsholder til dato 9"/>
          <p:cNvSpPr>
            <a:spLocks noGrp="1"/>
          </p:cNvSpPr>
          <p:nvPr>
            <p:ph type="dt" sz="half" idx="12"/>
          </p:nvPr>
        </p:nvSpPr>
        <p:spPr/>
        <p:txBody>
          <a:bodyPr/>
          <a:lstStyle/>
          <a:p>
            <a:fld id="{5E5EF3DB-C439-49C0-BD6B-11C1A37C4A68}" type="datetime3">
              <a:rPr lang="en-GB" smtClean="0"/>
              <a:t>27 October, 2025</a:t>
            </a:fld>
            <a:endParaRPr lang="da-DK" dirty="0"/>
          </a:p>
        </p:txBody>
      </p:sp>
    </p:spTree>
    <p:extLst>
      <p:ext uri="{BB962C8B-B14F-4D97-AF65-F5344CB8AC3E}">
        <p14:creationId xmlns:p14="http://schemas.microsoft.com/office/powerpoint/2010/main" val="314923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1124744"/>
            <a:ext cx="4078938" cy="5733256"/>
          </a:xfrm>
        </p:spPr>
        <p:txBody>
          <a:bodyPr/>
          <a:lstStyle/>
          <a:p>
            <a:r>
              <a:rPr lang="da-DK" dirty="0" err="1"/>
              <a:t>Packaging</a:t>
            </a:r>
            <a:r>
              <a:rPr lang="da-DK" dirty="0"/>
              <a:t> </a:t>
            </a:r>
            <a:r>
              <a:rPr lang="da-DK" dirty="0" err="1"/>
              <a:t>manufacture</a:t>
            </a:r>
            <a:endParaRPr lang="da-DK" dirty="0"/>
          </a:p>
          <a:p>
            <a:pPr marL="171450" indent="-171450">
              <a:buFont typeface="Arial" panose="020B0604020202020204" pitchFamily="34" charset="0"/>
              <a:buChar char="•"/>
            </a:pPr>
            <a:r>
              <a:rPr lang="da-DK" sz="1400" b="0" dirty="0" err="1"/>
              <a:t>Faerch</a:t>
            </a:r>
            <a:endParaRPr lang="da-DK" sz="1400" b="0" dirty="0"/>
          </a:p>
          <a:p>
            <a:pPr marL="171450" indent="-171450">
              <a:buFont typeface="Arial" panose="020B0604020202020204" pitchFamily="34" charset="0"/>
              <a:buChar char="•"/>
            </a:pPr>
            <a:r>
              <a:rPr lang="da-DK" sz="1400" b="0" dirty="0"/>
              <a:t>Plus Pack</a:t>
            </a:r>
          </a:p>
          <a:p>
            <a:pPr marL="171450" indent="-171450">
              <a:buFont typeface="Arial" panose="020B0604020202020204" pitchFamily="34" charset="0"/>
              <a:buChar char="•"/>
            </a:pPr>
            <a:r>
              <a:rPr lang="da-DK" sz="1400" b="0" dirty="0" err="1"/>
              <a:t>Schoeller</a:t>
            </a:r>
            <a:r>
              <a:rPr lang="da-DK" sz="1400" b="0" dirty="0"/>
              <a:t> Plast</a:t>
            </a:r>
          </a:p>
          <a:p>
            <a:pPr marL="171450" indent="-171450">
              <a:buFont typeface="Arial" panose="020B0604020202020204" pitchFamily="34" charset="0"/>
              <a:buChar char="•"/>
            </a:pPr>
            <a:r>
              <a:rPr lang="da-DK" sz="1400" b="0" dirty="0"/>
              <a:t>Trio World</a:t>
            </a:r>
          </a:p>
          <a:p>
            <a:pPr marL="171450" indent="-171450">
              <a:buFont typeface="Arial" panose="020B0604020202020204" pitchFamily="34" charset="0"/>
              <a:buChar char="•"/>
            </a:pPr>
            <a:r>
              <a:rPr lang="da-DK" sz="1400" b="0" dirty="0"/>
              <a:t>AVK Plast</a:t>
            </a:r>
          </a:p>
          <a:p>
            <a:pPr marL="171450" indent="-171450">
              <a:buFont typeface="Arial" panose="020B0604020202020204" pitchFamily="34" charset="0"/>
              <a:buChar char="•"/>
            </a:pPr>
            <a:r>
              <a:rPr lang="da-DK" sz="1400" b="0" dirty="0"/>
              <a:t>MV Plast ApS</a:t>
            </a:r>
          </a:p>
          <a:p>
            <a:pPr marL="171450" indent="-171450">
              <a:buFont typeface="Arial" panose="020B0604020202020204" pitchFamily="34" charset="0"/>
              <a:buChar char="•"/>
            </a:pPr>
            <a:r>
              <a:rPr lang="da-DK" sz="1400" b="0" dirty="0" err="1"/>
              <a:t>Letbek</a:t>
            </a:r>
            <a:r>
              <a:rPr lang="da-DK" sz="1400" b="0" dirty="0"/>
              <a:t> Plast</a:t>
            </a:r>
          </a:p>
          <a:p>
            <a:pPr marL="171450" indent="-171450">
              <a:buFont typeface="Arial" panose="020B0604020202020204" pitchFamily="34" charset="0"/>
              <a:buChar char="•"/>
            </a:pPr>
            <a:r>
              <a:rPr lang="da-DK" sz="1400" b="0" dirty="0"/>
              <a:t>BEWI</a:t>
            </a:r>
          </a:p>
          <a:p>
            <a:pPr>
              <a:buNone/>
            </a:pPr>
            <a:endParaRPr lang="da-DK" dirty="0"/>
          </a:p>
          <a:p>
            <a:r>
              <a:rPr lang="da-DK" dirty="0"/>
              <a:t>Consumer products </a:t>
            </a:r>
          </a:p>
          <a:p>
            <a:pPr marL="171450" indent="-171450">
              <a:buFont typeface="Arial" panose="020B0604020202020204" pitchFamily="34" charset="0"/>
              <a:buChar char="•"/>
            </a:pPr>
            <a:r>
              <a:rPr lang="nn-NO" sz="1400" b="0" dirty="0"/>
              <a:t>Novonesis</a:t>
            </a:r>
          </a:p>
          <a:p>
            <a:pPr marL="171450" indent="-171450">
              <a:buFont typeface="Arial" panose="020B0604020202020204" pitchFamily="34" charset="0"/>
              <a:buChar char="•"/>
            </a:pPr>
            <a:r>
              <a:rPr lang="nn-NO" sz="1400" b="0" dirty="0"/>
              <a:t>Novo Nordisk</a:t>
            </a:r>
          </a:p>
          <a:p>
            <a:pPr marL="171450" indent="-171450">
              <a:buFont typeface="Arial" panose="020B0604020202020204" pitchFamily="34" charset="0"/>
              <a:buChar char="•"/>
            </a:pPr>
            <a:r>
              <a:rPr lang="nn-NO" sz="1400" b="0" dirty="0"/>
              <a:t>LEGO</a:t>
            </a:r>
          </a:p>
          <a:p>
            <a:pPr marL="171450" indent="-171450">
              <a:buFont typeface="Arial" panose="020B0604020202020204" pitchFamily="34" charset="0"/>
              <a:buChar char="•"/>
            </a:pPr>
            <a:r>
              <a:rPr lang="nn-NO" sz="1400" b="0" dirty="0"/>
              <a:t>Coloplast</a:t>
            </a:r>
          </a:p>
          <a:p>
            <a:pPr marL="171450" indent="-171450">
              <a:buFont typeface="Arial" panose="020B0604020202020204" pitchFamily="34" charset="0"/>
              <a:buChar char="•"/>
            </a:pPr>
            <a:r>
              <a:rPr lang="nn-NO" sz="1400" b="0" dirty="0"/>
              <a:t>Grundfos</a:t>
            </a:r>
          </a:p>
          <a:p>
            <a:pPr marL="171450" indent="-171450">
              <a:buFont typeface="Arial" panose="020B0604020202020204" pitchFamily="34" charset="0"/>
              <a:buChar char="•"/>
            </a:pPr>
            <a:r>
              <a:rPr lang="nn-NO" sz="1400" b="0" dirty="0"/>
              <a:t>Danfoss</a:t>
            </a:r>
            <a:endParaRPr lang="da-DK" sz="1400" b="0" dirty="0"/>
          </a:p>
        </p:txBody>
      </p:sp>
      <p:sp>
        <p:nvSpPr>
          <p:cNvPr id="6" name="Pladsholder til tekst 5"/>
          <p:cNvSpPr>
            <a:spLocks noGrp="1"/>
          </p:cNvSpPr>
          <p:nvPr>
            <p:ph type="body" sz="quarter" idx="17"/>
          </p:nvPr>
        </p:nvSpPr>
        <p:spPr>
          <a:xfrm>
            <a:off x="4054943" y="1124744"/>
            <a:ext cx="4078938" cy="5733254"/>
          </a:xfrm>
        </p:spPr>
        <p:txBody>
          <a:bodyPr/>
          <a:lstStyle/>
          <a:p>
            <a:r>
              <a:rPr lang="en-GB" dirty="0"/>
              <a:t>Recycling</a:t>
            </a:r>
          </a:p>
          <a:p>
            <a:pPr marL="285750" indent="-285750">
              <a:buFont typeface="Arial" panose="020B0604020202020204" pitchFamily="34" charset="0"/>
              <a:buChar char="•"/>
            </a:pPr>
            <a:r>
              <a:rPr lang="da-DK" sz="1400" b="0" dirty="0"/>
              <a:t>Aage Vestergaard Larsen</a:t>
            </a:r>
          </a:p>
          <a:p>
            <a:pPr marL="285750" indent="-285750">
              <a:buFont typeface="Arial" panose="020B0604020202020204" pitchFamily="34" charset="0"/>
              <a:buChar char="•"/>
            </a:pPr>
            <a:r>
              <a:rPr lang="da-DK" sz="1400" b="0" dirty="0"/>
              <a:t>Elysium Nordic</a:t>
            </a:r>
          </a:p>
          <a:p>
            <a:pPr marL="285750" indent="-285750">
              <a:buFont typeface="Arial" panose="020B0604020202020204" pitchFamily="34" charset="0"/>
              <a:buChar char="•"/>
            </a:pPr>
            <a:r>
              <a:rPr lang="da-DK" sz="1400" b="0" dirty="0" err="1"/>
              <a:t>Damifo</a:t>
            </a:r>
            <a:endParaRPr lang="da-DK" sz="1400" b="0" dirty="0"/>
          </a:p>
          <a:p>
            <a:pPr marL="285750" indent="-285750">
              <a:buFont typeface="Arial" panose="020B0604020202020204" pitchFamily="34" charset="0"/>
              <a:buChar char="•"/>
            </a:pPr>
            <a:r>
              <a:rPr lang="da-DK" sz="1400" b="0" dirty="0"/>
              <a:t>Ragn-</a:t>
            </a:r>
            <a:r>
              <a:rPr lang="da-DK" sz="1400" b="0" dirty="0" err="1"/>
              <a:t>sells</a:t>
            </a:r>
            <a:endParaRPr lang="da-DK" sz="1400" b="0" dirty="0"/>
          </a:p>
          <a:p>
            <a:pPr marL="285750" indent="-285750">
              <a:buFont typeface="Arial" panose="020B0604020202020204" pitchFamily="34" charset="0"/>
              <a:buChar char="•"/>
            </a:pPr>
            <a:r>
              <a:rPr lang="da-DK" sz="1400" b="0" dirty="0"/>
              <a:t>RC plast</a:t>
            </a:r>
          </a:p>
          <a:p>
            <a:pPr marL="285750" indent="-285750">
              <a:buFont typeface="Arial" panose="020B0604020202020204" pitchFamily="34" charset="0"/>
              <a:buChar char="•"/>
            </a:pPr>
            <a:r>
              <a:rPr lang="da-DK" sz="1400" b="0" dirty="0" err="1"/>
              <a:t>Trebo</a:t>
            </a:r>
            <a:endParaRPr lang="da-DK" sz="1400" b="0" dirty="0"/>
          </a:p>
          <a:p>
            <a:pPr marL="285750" indent="-285750">
              <a:buFont typeface="Arial" panose="020B0604020202020204" pitchFamily="34" charset="0"/>
              <a:buChar char="•"/>
            </a:pPr>
            <a:r>
              <a:rPr lang="da-DK" sz="1400" b="0" dirty="0" err="1"/>
              <a:t>A.V.Pehrsson</a:t>
            </a:r>
            <a:r>
              <a:rPr lang="da-DK" sz="1400" b="0" dirty="0"/>
              <a:t> A/S</a:t>
            </a:r>
          </a:p>
          <a:p>
            <a:pPr marL="285750" indent="-285750">
              <a:buFont typeface="Arial" panose="020B0604020202020204" pitchFamily="34" charset="0"/>
              <a:buChar char="•"/>
            </a:pPr>
            <a:r>
              <a:rPr lang="da-DK" sz="1400" b="0" dirty="0"/>
              <a:t>Dansk Affaldsminimering</a:t>
            </a:r>
          </a:p>
          <a:p>
            <a:pPr marL="285750" indent="-285750">
              <a:buFont typeface="Arial" panose="020B0604020202020204" pitchFamily="34" charset="0"/>
              <a:buChar char="•"/>
            </a:pPr>
            <a:r>
              <a:rPr lang="da-DK" sz="1400" b="0" dirty="0"/>
              <a:t>Genplast</a:t>
            </a:r>
          </a:p>
          <a:p>
            <a:pPr marL="285750" indent="-285750">
              <a:buFont typeface="Arial" panose="020B0604020202020204" pitchFamily="34" charset="0"/>
              <a:buChar char="•"/>
            </a:pPr>
            <a:r>
              <a:rPr lang="da-DK" sz="1400" b="0" dirty="0" err="1"/>
              <a:t>Plastix</a:t>
            </a:r>
            <a:endParaRPr lang="da-DK" sz="1400" b="0" dirty="0"/>
          </a:p>
          <a:p>
            <a:pPr marL="285750" indent="-285750">
              <a:buFont typeface="Arial" panose="020B0604020202020204" pitchFamily="34" charset="0"/>
              <a:buChar char="•"/>
            </a:pPr>
            <a:r>
              <a:rPr lang="da-DK" sz="1400" b="0" dirty="0" err="1"/>
              <a:t>SmallREvolution</a:t>
            </a:r>
            <a:endParaRPr lang="da-DK" sz="1400" b="0" dirty="0"/>
          </a:p>
          <a:p>
            <a:pPr marL="285750" indent="-285750">
              <a:buFont typeface="Arial" panose="020B0604020202020204" pitchFamily="34" charset="0"/>
              <a:buChar char="•"/>
            </a:pPr>
            <a:r>
              <a:rPr lang="da-DK" sz="1400" b="0" dirty="0" err="1"/>
              <a:t>MangaStreet</a:t>
            </a:r>
            <a:r>
              <a:rPr lang="da-DK" sz="1400" b="0" dirty="0"/>
              <a:t> </a:t>
            </a:r>
          </a:p>
          <a:p>
            <a:pPr marL="285750" indent="-285750">
              <a:buFont typeface="Arial" panose="020B0604020202020204" pitchFamily="34" charset="0"/>
              <a:buChar char="•"/>
            </a:pPr>
            <a:r>
              <a:rPr lang="da-DK" sz="1400" b="0" dirty="0" err="1"/>
              <a:t>Genan</a:t>
            </a:r>
            <a:endParaRPr lang="da-DK" sz="1400" b="0" dirty="0"/>
          </a:p>
          <a:p>
            <a:pPr marL="285750" indent="-285750">
              <a:buFont typeface="Arial" panose="020B0604020202020204" pitchFamily="34" charset="0"/>
              <a:buChar char="•"/>
            </a:pPr>
            <a:r>
              <a:rPr lang="da-DK" sz="1400" b="0" dirty="0"/>
              <a:t>Re-Match</a:t>
            </a:r>
          </a:p>
          <a:p>
            <a:pPr marL="285750" indent="-285750">
              <a:buFont typeface="Arial" panose="020B0604020202020204" pitchFamily="34" charset="0"/>
              <a:buChar char="•"/>
            </a:pPr>
            <a:endParaRPr lang="da-DK" sz="1200" dirty="0"/>
          </a:p>
        </p:txBody>
      </p:sp>
      <p:sp>
        <p:nvSpPr>
          <p:cNvPr id="7" name="Pladsholder til tekst 6"/>
          <p:cNvSpPr>
            <a:spLocks noGrp="1"/>
          </p:cNvSpPr>
          <p:nvPr>
            <p:ph type="body" sz="quarter" idx="18"/>
          </p:nvPr>
        </p:nvSpPr>
        <p:spPr>
          <a:xfrm>
            <a:off x="8109887" y="1124744"/>
            <a:ext cx="4078938" cy="5733255"/>
          </a:xfrm>
        </p:spPr>
        <p:txBody>
          <a:bodyPr/>
          <a:lstStyle/>
          <a:p>
            <a:r>
              <a:rPr lang="en-US" dirty="0">
                <a:solidFill>
                  <a:schemeClr val="bg1"/>
                </a:solidFill>
              </a:rPr>
              <a:t>Collection of waste at the source</a:t>
            </a:r>
          </a:p>
          <a:p>
            <a:pPr marL="342900" indent="-342900">
              <a:buFont typeface="Arial" panose="020B0604020202020204" pitchFamily="34" charset="0"/>
              <a:buChar char="•"/>
            </a:pPr>
            <a:r>
              <a:rPr lang="en-US" sz="1400" dirty="0">
                <a:solidFill>
                  <a:schemeClr val="bg1"/>
                </a:solidFill>
              </a:rPr>
              <a:t>See waste management companies in the section on waste management</a:t>
            </a:r>
          </a:p>
          <a:p>
            <a:pPr>
              <a:buNone/>
            </a:pPr>
            <a:endParaRPr lang="en-US" sz="1400" dirty="0">
              <a:solidFill>
                <a:schemeClr val="bg1"/>
              </a:solidFill>
            </a:endParaRPr>
          </a:p>
          <a:p>
            <a:pPr>
              <a:buNone/>
            </a:pPr>
            <a:r>
              <a:rPr lang="en-US" dirty="0">
                <a:solidFill>
                  <a:schemeClr val="bg1"/>
                </a:solidFill>
              </a:rPr>
              <a:t>Recycling of pre-</a:t>
            </a:r>
            <a:r>
              <a:rPr lang="en-US" dirty="0" err="1">
                <a:solidFill>
                  <a:schemeClr val="bg1"/>
                </a:solidFill>
              </a:rPr>
              <a:t>comsumer</a:t>
            </a:r>
            <a:r>
              <a:rPr lang="en-US" dirty="0">
                <a:solidFill>
                  <a:schemeClr val="bg1"/>
                </a:solidFill>
              </a:rPr>
              <a:t> waste</a:t>
            </a:r>
            <a:endParaRPr lang="en-US" sz="1400" dirty="0">
              <a:solidFill>
                <a:schemeClr val="bg1"/>
              </a:solidFill>
            </a:endParaRPr>
          </a:p>
          <a:p>
            <a:pPr>
              <a:buNone/>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See among others packaging manufactures</a:t>
            </a:r>
          </a:p>
          <a:p>
            <a:pPr>
              <a:buNone/>
            </a:pPr>
            <a:endParaRPr lang="en-US" sz="1400" dirty="0">
              <a:solidFill>
                <a:schemeClr val="bg1"/>
              </a:solidFill>
            </a:endParaRPr>
          </a:p>
          <a:p>
            <a:pPr>
              <a:buNone/>
            </a:pPr>
            <a:endParaRPr lang="en-GB" sz="1400" b="0" dirty="0">
              <a:solidFill>
                <a:schemeClr val="bg1"/>
              </a:solidFill>
            </a:endParaRPr>
          </a:p>
          <a:p>
            <a:pPr>
              <a:buNone/>
            </a:pPr>
            <a:endParaRPr lang="en-US" sz="1400" dirty="0">
              <a:solidFill>
                <a:schemeClr val="bg1"/>
              </a:solidFill>
            </a:endParaRP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17</a:t>
            </a:fld>
            <a:endParaRPr lang="da-DK" dirty="0"/>
          </a:p>
        </p:txBody>
      </p:sp>
      <p:sp>
        <p:nvSpPr>
          <p:cNvPr id="10" name="Pladsholder til dato 9"/>
          <p:cNvSpPr>
            <a:spLocks noGrp="1"/>
          </p:cNvSpPr>
          <p:nvPr>
            <p:ph type="dt" sz="half" idx="12"/>
          </p:nvPr>
        </p:nvSpPr>
        <p:spPr/>
        <p:txBody>
          <a:bodyPr/>
          <a:lstStyle/>
          <a:p>
            <a:fld id="{E6388CF5-7D4C-4863-A4F8-0F4627266A0D}" type="datetime3">
              <a:rPr lang="en-GB" smtClean="0"/>
              <a:t>27 October, 2025</a:t>
            </a:fld>
            <a:endParaRPr lang="da-DK" dirty="0"/>
          </a:p>
        </p:txBody>
      </p:sp>
    </p:spTree>
    <p:extLst>
      <p:ext uri="{BB962C8B-B14F-4D97-AF65-F5344CB8AC3E}">
        <p14:creationId xmlns:p14="http://schemas.microsoft.com/office/powerpoint/2010/main" val="416967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t>Case - </a:t>
            </a:r>
            <a:r>
              <a:rPr lang="en-GB" sz="3600" dirty="0" err="1"/>
              <a:t>Plastix</a:t>
            </a:r>
            <a:endParaRPr lang="en-GB" sz="3600" dirty="0"/>
          </a:p>
        </p:txBody>
      </p:sp>
      <p:sp>
        <p:nvSpPr>
          <p:cNvPr id="3" name="Pladsholder til indhold 2"/>
          <p:cNvSpPr>
            <a:spLocks noGrp="1"/>
          </p:cNvSpPr>
          <p:nvPr>
            <p:ph idx="1"/>
          </p:nvPr>
        </p:nvSpPr>
        <p:spPr/>
        <p:txBody>
          <a:bodyPr numCol="2" spcCol="360000"/>
          <a:lstStyle/>
          <a:p>
            <a:pPr algn="just">
              <a:lnSpc>
                <a:spcPct val="100000"/>
              </a:lnSpc>
            </a:pPr>
            <a:r>
              <a:rPr lang="en-US" sz="1200" dirty="0"/>
              <a:t>Business Case </a:t>
            </a:r>
          </a:p>
          <a:p>
            <a:pPr algn="just">
              <a:lnSpc>
                <a:spcPct val="100000"/>
              </a:lnSpc>
            </a:pPr>
            <a:r>
              <a:rPr lang="en-US" sz="1200" b="0" dirty="0"/>
              <a:t>Exporting Danish Recycling Solutions to Enhance Circular Economy in the Automotive Industry</a:t>
            </a:r>
          </a:p>
          <a:p>
            <a:pPr algn="just">
              <a:lnSpc>
                <a:spcPct val="100000"/>
              </a:lnSpc>
            </a:pPr>
            <a:endParaRPr lang="en-US" sz="1200" b="0" dirty="0"/>
          </a:p>
          <a:p>
            <a:pPr algn="just">
              <a:lnSpc>
                <a:spcPct val="100000"/>
              </a:lnSpc>
            </a:pPr>
            <a:r>
              <a:rPr lang="en-US" sz="1200" dirty="0"/>
              <a:t>Objective</a:t>
            </a:r>
          </a:p>
          <a:p>
            <a:pPr algn="just">
              <a:lnSpc>
                <a:spcPct val="100000"/>
              </a:lnSpc>
            </a:pPr>
            <a:r>
              <a:rPr lang="en-US" sz="1200" b="0" dirty="0"/>
              <a:t>To implement </a:t>
            </a:r>
            <a:r>
              <a:rPr lang="en-US" sz="1200" b="0" dirty="0" err="1"/>
              <a:t>Plastix's</a:t>
            </a:r>
            <a:r>
              <a:rPr lang="en-US" sz="1200" b="0" dirty="0"/>
              <a:t> innovative recycling solution to support the sustainability goals of the global automotive industry, thereby promoting a circular economy.</a:t>
            </a:r>
          </a:p>
          <a:p>
            <a:pPr algn="just">
              <a:lnSpc>
                <a:spcPct val="100000"/>
              </a:lnSpc>
            </a:pPr>
            <a:endParaRPr lang="en-US" sz="1200" b="0" dirty="0"/>
          </a:p>
          <a:p>
            <a:pPr algn="just">
              <a:lnSpc>
                <a:spcPct val="100000"/>
              </a:lnSpc>
            </a:pPr>
            <a:r>
              <a:rPr lang="en-US" sz="1200" dirty="0"/>
              <a:t>Situation Analysis</a:t>
            </a:r>
            <a:endParaRPr lang="en-US" sz="1200" b="0" dirty="0"/>
          </a:p>
          <a:p>
            <a:pPr algn="just">
              <a:lnSpc>
                <a:spcPct val="100000"/>
              </a:lnSpc>
            </a:pPr>
            <a:r>
              <a:rPr lang="en-US" sz="1200" b="0" dirty="0"/>
              <a:t>The automotive industry is under increasing pressure to reduce its environmental impact. One area of focus is the materials used in car manufacturing, including plastics. The BMW Group, for example, aims to use thermoplastics made from 40% recycled material in its new vehicles by 2030.</a:t>
            </a:r>
          </a:p>
          <a:p>
            <a:pPr algn="just">
              <a:lnSpc>
                <a:spcPct val="100000"/>
              </a:lnSpc>
            </a:pPr>
            <a:endParaRPr lang="en-US" sz="1200" b="0" dirty="0"/>
          </a:p>
          <a:p>
            <a:pPr algn="just">
              <a:lnSpc>
                <a:spcPct val="100000"/>
              </a:lnSpc>
            </a:pPr>
            <a:r>
              <a:rPr lang="en-US" sz="1200" dirty="0"/>
              <a:t>Solution</a:t>
            </a:r>
            <a:endParaRPr lang="en-US" sz="1200" b="0" dirty="0"/>
          </a:p>
          <a:p>
            <a:pPr algn="just">
              <a:lnSpc>
                <a:spcPct val="100000"/>
              </a:lnSpc>
            </a:pPr>
            <a:r>
              <a:rPr lang="en-US" sz="1200" b="0" dirty="0" err="1"/>
              <a:t>Plastix</a:t>
            </a:r>
            <a:r>
              <a:rPr lang="en-US" sz="1200" b="0" dirty="0"/>
              <a:t> has developed a recycling process that turns waste material from the maritime industry, like fishing nets and ropes, into plastic granules suitable for car manufacturing. These granules can be used in the injection </a:t>
            </a:r>
            <a:r>
              <a:rPr lang="en-US" sz="1200" b="0" dirty="0" err="1"/>
              <a:t>moulding</a:t>
            </a:r>
            <a:r>
              <a:rPr lang="en-US" sz="1200" b="0" dirty="0"/>
              <a:t> process to produce trim parts for both the exterior and interior of vehicles. The BMW Group has already started to use these recycled materials in some of its models.</a:t>
            </a:r>
          </a:p>
          <a:p>
            <a:pPr algn="just"/>
            <a:endParaRPr lang="en-US" sz="1200" b="0" dirty="0"/>
          </a:p>
          <a:p>
            <a:pPr algn="just"/>
            <a:endParaRPr lang="en-US" sz="1200" b="0" dirty="0"/>
          </a:p>
          <a:p>
            <a:pPr algn="just"/>
            <a:endParaRPr lang="en-US" sz="1200" b="0" dirty="0"/>
          </a:p>
          <a:p>
            <a:pPr algn="just"/>
            <a:endParaRPr lang="en-US" sz="1200" b="0" dirty="0"/>
          </a:p>
          <a:p>
            <a:pPr algn="just"/>
            <a:endParaRPr lang="en-US" sz="1200" b="0" dirty="0"/>
          </a:p>
          <a:p>
            <a:pPr algn="just"/>
            <a:endParaRPr lang="en-US" sz="1200" b="0" dirty="0"/>
          </a:p>
          <a:p>
            <a:pPr algn="just">
              <a:buNone/>
            </a:pPr>
            <a:r>
              <a:rPr lang="en-US" sz="1200" dirty="0"/>
              <a:t>Benefits</a:t>
            </a:r>
          </a:p>
          <a:p>
            <a:pPr algn="just"/>
            <a:endParaRPr lang="en-US" sz="1200" dirty="0"/>
          </a:p>
          <a:p>
            <a:pPr marL="228600" indent="-228600" algn="just">
              <a:buFont typeface="+mj-lt"/>
              <a:buAutoNum type="arabicPeriod"/>
            </a:pPr>
            <a:r>
              <a:rPr lang="en-US" sz="1200" dirty="0"/>
              <a:t>Environmental Impact</a:t>
            </a:r>
            <a:r>
              <a:rPr lang="en-US" sz="1200" b="0" dirty="0"/>
              <a:t>: The use of recycled materials helps to reduce CO2 emissions by 25% compared to conventionally manufactured components.</a:t>
            </a:r>
          </a:p>
          <a:p>
            <a:pPr marL="228600" indent="-228600" algn="just">
              <a:buFont typeface="+mj-lt"/>
              <a:buAutoNum type="arabicPeriod"/>
            </a:pPr>
            <a:endParaRPr lang="en-US" sz="1200" b="0" dirty="0"/>
          </a:p>
          <a:p>
            <a:pPr marL="228600" indent="-228600" algn="just">
              <a:buFont typeface="+mj-lt"/>
              <a:buAutoNum type="arabicPeriod"/>
            </a:pPr>
            <a:r>
              <a:rPr lang="en-US" sz="1200" dirty="0"/>
              <a:t>Resource Conservation</a:t>
            </a:r>
            <a:r>
              <a:rPr lang="en-US" sz="1200" b="0" dirty="0"/>
              <a:t>: The recycling process reduces the need for petroleum-based primary plastics.</a:t>
            </a:r>
          </a:p>
          <a:p>
            <a:pPr marL="228600" indent="-228600" algn="just">
              <a:buFont typeface="+mj-lt"/>
              <a:buAutoNum type="arabicPeriod"/>
            </a:pPr>
            <a:endParaRPr lang="en-US" sz="1200" b="0" dirty="0"/>
          </a:p>
          <a:p>
            <a:pPr marL="228600" indent="-228600" algn="just">
              <a:buFont typeface="+mj-lt"/>
              <a:buAutoNum type="arabicPeriod"/>
            </a:pPr>
            <a:r>
              <a:rPr lang="en-US" sz="1200" dirty="0"/>
              <a:t>Ocean Pollution Reduction</a:t>
            </a:r>
            <a:r>
              <a:rPr lang="en-US" sz="1200" b="0" dirty="0"/>
              <a:t>: By recycling waste from the maritime industry, ocean pollution is mitigated.</a:t>
            </a:r>
          </a:p>
          <a:p>
            <a:pPr marL="228600" indent="-228600" algn="just">
              <a:buFont typeface="+mj-lt"/>
              <a:buAutoNum type="arabicPeriod"/>
            </a:pPr>
            <a:endParaRPr lang="en-US" sz="1200" b="0" dirty="0"/>
          </a:p>
          <a:p>
            <a:pPr marL="228600" indent="-228600" algn="just">
              <a:buFont typeface="+mj-lt"/>
              <a:buAutoNum type="arabicPeriod"/>
            </a:pPr>
            <a:r>
              <a:rPr lang="en-US" sz="1200" dirty="0"/>
              <a:t>Export Opportunities: </a:t>
            </a:r>
            <a:r>
              <a:rPr lang="en-US" sz="1200" b="0" dirty="0"/>
              <a:t>The successful implementation of </a:t>
            </a:r>
            <a:r>
              <a:rPr lang="en-US" sz="1200" b="0" dirty="0" err="1"/>
              <a:t>Plastix's</a:t>
            </a:r>
            <a:r>
              <a:rPr lang="en-US" sz="1200" b="0" dirty="0"/>
              <a:t> recycling solution in the automotive industry can pave the way for further export opportunities of Danish recycling solutions to other industries.</a:t>
            </a:r>
          </a:p>
          <a:p>
            <a:pPr algn="just">
              <a:buNone/>
            </a:pPr>
            <a:endParaRPr lang="en-US" sz="1200" b="0" dirty="0"/>
          </a:p>
          <a:p>
            <a:pPr algn="just"/>
            <a:r>
              <a:rPr lang="en-US" sz="1200" dirty="0"/>
              <a:t>Investment</a:t>
            </a:r>
            <a:endParaRPr lang="en-US" sz="1200" b="0" dirty="0"/>
          </a:p>
          <a:p>
            <a:pPr algn="just"/>
            <a:r>
              <a:rPr lang="en-US" sz="1200" b="0" dirty="0"/>
              <a:t>The investment required would be the cost of developing and implementing </a:t>
            </a:r>
            <a:r>
              <a:rPr lang="en-US" sz="1200" b="0" dirty="0" err="1"/>
              <a:t>Plastix's</a:t>
            </a:r>
            <a:r>
              <a:rPr lang="en-US" sz="1200" b="0" dirty="0"/>
              <a:t> recycling solution in the automotive industry, including customization costs, training, and ongoing support.</a:t>
            </a:r>
          </a:p>
          <a:p>
            <a:pPr algn="just"/>
            <a:endParaRPr lang="en-US" sz="1200" b="0" dirty="0"/>
          </a:p>
          <a:p>
            <a:pPr algn="just"/>
            <a:r>
              <a:rPr lang="en-US" sz="1200" dirty="0"/>
              <a:t>Return on Investment</a:t>
            </a:r>
            <a:endParaRPr lang="en-US" sz="1200" b="0" dirty="0"/>
          </a:p>
          <a:p>
            <a:pPr algn="just"/>
            <a:r>
              <a:rPr lang="en-US" sz="1200" b="0" dirty="0"/>
              <a:t>The return on investment would be seen in the reduced environmental impact of the automotive industry, the conservation of resources, the reduction of ocean pollution, and the potential for future export opportunities.</a:t>
            </a:r>
          </a:p>
        </p:txBody>
      </p:sp>
      <p:sp>
        <p:nvSpPr>
          <p:cNvPr id="4" name="Pladsholder til dato 3"/>
          <p:cNvSpPr>
            <a:spLocks noGrp="1"/>
          </p:cNvSpPr>
          <p:nvPr>
            <p:ph type="dt" sz="half" idx="10"/>
          </p:nvPr>
        </p:nvSpPr>
        <p:spPr/>
        <p:txBody>
          <a:bodyPr/>
          <a:lstStyle/>
          <a:p>
            <a:fld id="{48F40378-8E59-4E1D-A8F3-B5A194789E5F}"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18</a:t>
            </a:fld>
            <a:endParaRPr lang="da-DK" dirty="0"/>
          </a:p>
        </p:txBody>
      </p:sp>
      <p:pic>
        <p:nvPicPr>
          <p:cNvPr id="1026" name="Picture 2" descr="https://stateofgreen.com/en/wp-content/uploads/2020/02/PLASTIX_logo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4732" y="311972"/>
            <a:ext cx="2563216" cy="53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56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214092" y="2258287"/>
            <a:ext cx="7776864" cy="2096840"/>
          </a:xfrm>
        </p:spPr>
        <p:txBody>
          <a:bodyPr/>
          <a:lstStyle/>
          <a:p>
            <a:pPr algn="l"/>
            <a:r>
              <a:rPr lang="en-GB" dirty="0" err="1"/>
              <a:t>Contruction</a:t>
            </a:r>
            <a:r>
              <a:rPr lang="en-GB" dirty="0"/>
              <a:t> &amp; Demolition</a:t>
            </a:r>
          </a:p>
        </p:txBody>
      </p:sp>
      <p:sp>
        <p:nvSpPr>
          <p:cNvPr id="3" name="Pladsholder til tekst 2"/>
          <p:cNvSpPr>
            <a:spLocks noGrp="1"/>
          </p:cNvSpPr>
          <p:nvPr>
            <p:ph type="body" sz="quarter" idx="11"/>
          </p:nvPr>
        </p:nvSpPr>
        <p:spPr/>
        <p:txBody>
          <a:bodyPr/>
          <a:lstStyle/>
          <a:p>
            <a:endParaRPr lang="en-GB"/>
          </a:p>
        </p:txBody>
      </p:sp>
      <p:sp>
        <p:nvSpPr>
          <p:cNvPr id="4" name="Pladsholder til tekst 3"/>
          <p:cNvSpPr>
            <a:spLocks noGrp="1"/>
          </p:cNvSpPr>
          <p:nvPr>
            <p:ph type="body" sz="quarter" idx="13"/>
          </p:nvPr>
        </p:nvSpPr>
        <p:spPr/>
        <p:txBody>
          <a:bodyPr/>
          <a:lstStyle/>
          <a:p>
            <a:endParaRPr lang="en-GB"/>
          </a:p>
        </p:txBody>
      </p:sp>
      <p:sp>
        <p:nvSpPr>
          <p:cNvPr id="5" name="Pladsholder til dato 4"/>
          <p:cNvSpPr>
            <a:spLocks noGrp="1"/>
          </p:cNvSpPr>
          <p:nvPr>
            <p:ph type="dt" sz="half" idx="14"/>
          </p:nvPr>
        </p:nvSpPr>
        <p:spPr/>
        <p:txBody>
          <a:bodyPr/>
          <a:lstStyle/>
          <a:p>
            <a:pPr marL="0" indent="0">
              <a:lnSpc>
                <a:spcPct val="93000"/>
              </a:lnSpc>
              <a:buFont typeface="Arial" panose="020B0604020202020204" pitchFamily="34" charset="0"/>
              <a:buChar char="​"/>
            </a:pPr>
            <a:endParaRPr lang="da-DK" dirty="0"/>
          </a:p>
        </p:txBody>
      </p:sp>
      <p:sp>
        <p:nvSpPr>
          <p:cNvPr id="6" name="Pladsholder til sidefod 5"/>
          <p:cNvSpPr>
            <a:spLocks noGrp="1"/>
          </p:cNvSpPr>
          <p:nvPr>
            <p:ph type="ftr" sz="quarter" idx="15"/>
          </p:nvPr>
        </p:nvSpPr>
        <p:spPr/>
        <p:txBody>
          <a:bodyPr/>
          <a:lstStyle/>
          <a:p>
            <a:r>
              <a:rPr lang="en-US"/>
              <a:t>/ Environmental Protection Agency / Danish Circular Economy Strongholds</a:t>
            </a:r>
            <a:endParaRPr lang="da-DK" dirty="0"/>
          </a:p>
        </p:txBody>
      </p:sp>
      <p:sp>
        <p:nvSpPr>
          <p:cNvPr id="7" name="Pladsholder til slidenummer 6"/>
          <p:cNvSpPr>
            <a:spLocks noGrp="1"/>
          </p:cNvSpPr>
          <p:nvPr>
            <p:ph type="sldNum" sz="quarter" idx="16"/>
          </p:nvPr>
        </p:nvSpPr>
        <p:spPr/>
        <p:txBody>
          <a:bodyPr/>
          <a:lstStyle/>
          <a:p>
            <a:fld id="{667EC89C-17A0-4E64-A6D2-B825673CEEDF}" type="slidenum">
              <a:rPr lang="da-DK" smtClean="0"/>
              <a:pPr/>
              <a:t>19</a:t>
            </a:fld>
            <a:endParaRPr lang="da-DK" dirty="0"/>
          </a:p>
        </p:txBody>
      </p:sp>
      <p:pic>
        <p:nvPicPr>
          <p:cNvPr id="8" name="Billede 7"/>
          <p:cNvPicPr>
            <a:picLocks noChangeAspect="1"/>
          </p:cNvPicPr>
          <p:nvPr/>
        </p:nvPicPr>
        <p:blipFill>
          <a:blip r:embed="rId2"/>
          <a:stretch>
            <a:fillRect/>
          </a:stretch>
        </p:blipFill>
        <p:spPr>
          <a:xfrm>
            <a:off x="909836" y="4519668"/>
            <a:ext cx="1929600" cy="1641600"/>
          </a:xfrm>
          <a:prstGeom prst="rect">
            <a:avLst/>
          </a:prstGeom>
        </p:spPr>
      </p:pic>
      <p:pic>
        <p:nvPicPr>
          <p:cNvPr id="9" name="Billede 8"/>
          <p:cNvPicPr>
            <a:picLocks noChangeAspect="1"/>
          </p:cNvPicPr>
          <p:nvPr/>
        </p:nvPicPr>
        <p:blipFill>
          <a:blip r:embed="rId3"/>
          <a:stretch>
            <a:fillRect/>
          </a:stretch>
        </p:blipFill>
        <p:spPr>
          <a:xfrm>
            <a:off x="909836" y="2636912"/>
            <a:ext cx="1929600" cy="1584526"/>
          </a:xfrm>
          <a:prstGeom prst="rect">
            <a:avLst/>
          </a:prstGeom>
        </p:spPr>
      </p:pic>
      <p:pic>
        <p:nvPicPr>
          <p:cNvPr id="10" name="Billede 9"/>
          <p:cNvPicPr>
            <a:picLocks noChangeAspect="1"/>
          </p:cNvPicPr>
          <p:nvPr/>
        </p:nvPicPr>
        <p:blipFill>
          <a:blip r:embed="rId4"/>
          <a:stretch>
            <a:fillRect/>
          </a:stretch>
        </p:blipFill>
        <p:spPr>
          <a:xfrm>
            <a:off x="909836" y="686774"/>
            <a:ext cx="1929600" cy="1651908"/>
          </a:xfrm>
          <a:prstGeom prst="rect">
            <a:avLst/>
          </a:prstGeom>
        </p:spPr>
      </p:pic>
    </p:spTree>
    <p:extLst>
      <p:ext uri="{BB962C8B-B14F-4D97-AF65-F5344CB8AC3E}">
        <p14:creationId xmlns:p14="http://schemas.microsoft.com/office/powerpoint/2010/main" val="56136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6166420" y="-1902"/>
            <a:ext cx="6022405" cy="685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p:cNvSpPr>
            <a:spLocks noGrp="1"/>
          </p:cNvSpPr>
          <p:nvPr>
            <p:ph type="title"/>
          </p:nvPr>
        </p:nvSpPr>
        <p:spPr>
          <a:xfrm>
            <a:off x="651519" y="385327"/>
            <a:ext cx="10886431" cy="468000"/>
          </a:xfrm>
        </p:spPr>
        <p:txBody>
          <a:bodyPr/>
          <a:lstStyle/>
          <a:p>
            <a:r>
              <a:rPr lang="en-US" sz="2800" dirty="0"/>
              <a:t>How to Use This Presentation</a:t>
            </a:r>
            <a:endParaRPr lang="en-GB" sz="2800" dirty="0"/>
          </a:p>
        </p:txBody>
      </p:sp>
      <p:sp>
        <p:nvSpPr>
          <p:cNvPr id="3" name="Pladsholder til indhold 2"/>
          <p:cNvSpPr>
            <a:spLocks noGrp="1"/>
          </p:cNvSpPr>
          <p:nvPr>
            <p:ph idx="1"/>
          </p:nvPr>
        </p:nvSpPr>
        <p:spPr>
          <a:xfrm>
            <a:off x="651517" y="1091944"/>
            <a:ext cx="10886433" cy="5252412"/>
          </a:xfrm>
        </p:spPr>
        <p:txBody>
          <a:bodyPr numCol="2" spcCol="360000"/>
          <a:lstStyle/>
          <a:p>
            <a:pPr algn="just">
              <a:lnSpc>
                <a:spcPct val="100000"/>
              </a:lnSpc>
            </a:pPr>
            <a:r>
              <a:rPr lang="en-GB" sz="1200" dirty="0"/>
              <a:t>Export of circular economy</a:t>
            </a:r>
          </a:p>
          <a:p>
            <a:pPr algn="just">
              <a:lnSpc>
                <a:spcPct val="100000"/>
              </a:lnSpc>
            </a:pPr>
            <a:r>
              <a:rPr lang="en-GB" sz="1200" b="0" dirty="0"/>
              <a:t>This PowerPoint presentation provides an overview of Danish capacities within circular economy (CE).</a:t>
            </a:r>
          </a:p>
          <a:p>
            <a:pPr algn="just">
              <a:lnSpc>
                <a:spcPct val="100000"/>
              </a:lnSpc>
            </a:pPr>
            <a:endParaRPr lang="en-GB" sz="1200" b="0" dirty="0"/>
          </a:p>
          <a:p>
            <a:pPr algn="just">
              <a:lnSpc>
                <a:spcPct val="100000"/>
              </a:lnSpc>
            </a:pPr>
            <a:r>
              <a:rPr lang="en-GB" sz="1200" b="0" dirty="0"/>
              <a:t>Danish exports of green products and services amounted to </a:t>
            </a:r>
            <a:r>
              <a:rPr lang="da-DK" sz="1200" b="0" dirty="0"/>
              <a:t>98 billion </a:t>
            </a:r>
            <a:r>
              <a:rPr lang="en-US" sz="1200" b="0" dirty="0"/>
              <a:t>DKK in 2022. Most of this export is related to wind power and the green energy transition. However, while energy security and reduction of greenhouse gasses long have been in the center of attention, CE is now gaining momentum. Strategies and actions plans are developed in Denmark, EU, and from Thailand to Kenya.</a:t>
            </a:r>
          </a:p>
          <a:p>
            <a:pPr algn="just">
              <a:lnSpc>
                <a:spcPct val="100000"/>
              </a:lnSpc>
            </a:pPr>
            <a:endParaRPr lang="en-GB" sz="1200" b="0" dirty="0"/>
          </a:p>
          <a:p>
            <a:pPr algn="just">
              <a:lnSpc>
                <a:spcPct val="100000"/>
              </a:lnSpc>
            </a:pPr>
            <a:r>
              <a:rPr lang="en-GB" sz="1200" b="0" dirty="0"/>
              <a:t>In recent years, we have seen robust global supply chains breaking up due to COVID-19, we have seen geo-political tensions creating trade barriers and restrictions, and we have seen waste being mismanaged thus ending up polluting the environment. CE seek to optimize resource use and safely manage waste streams in an economical viable manner. </a:t>
            </a:r>
            <a:r>
              <a:rPr lang="en-GB" sz="1200" b="0" i="1" dirty="0"/>
              <a:t>It has the potential to merge environmental sustainability and economic prosperity</a:t>
            </a:r>
            <a:r>
              <a:rPr lang="en-GB" sz="1200" b="0" dirty="0"/>
              <a:t>.</a:t>
            </a:r>
          </a:p>
          <a:p>
            <a:pPr algn="just">
              <a:lnSpc>
                <a:spcPct val="100000"/>
              </a:lnSpc>
              <a:buNone/>
            </a:pPr>
            <a:endParaRPr lang="en-GB" sz="1200" b="0" dirty="0"/>
          </a:p>
          <a:p>
            <a:pPr algn="just">
              <a:lnSpc>
                <a:spcPct val="100000"/>
              </a:lnSpc>
            </a:pPr>
            <a:r>
              <a:rPr lang="en-GB" sz="1200" dirty="0"/>
              <a:t>Method</a:t>
            </a:r>
            <a:endParaRPr lang="en-GB" sz="1200" b="0" dirty="0"/>
          </a:p>
          <a:p>
            <a:pPr algn="just">
              <a:lnSpc>
                <a:spcPct val="100000"/>
              </a:lnSpc>
            </a:pPr>
            <a:r>
              <a:rPr lang="en-US" sz="1200" b="0" dirty="0"/>
              <a:t>This project is based on interviews with experts for firsthand insights, 4 workshops for group discussions and brainstorming, and an extensive literature review to understand current trends and challenges in the circular economy. These methods has provided a comprehensive and practical understanding of the Danish capacities within the circular economy.</a:t>
            </a:r>
          </a:p>
          <a:p>
            <a:pPr algn="just">
              <a:lnSpc>
                <a:spcPct val="100000"/>
              </a:lnSpc>
              <a:buNone/>
            </a:pPr>
            <a:r>
              <a:rPr lang="en-GB" sz="1200" dirty="0">
                <a:solidFill>
                  <a:schemeClr val="bg1"/>
                </a:solidFill>
              </a:rPr>
              <a:t>H</a:t>
            </a:r>
          </a:p>
          <a:p>
            <a:pPr algn="just">
              <a:lnSpc>
                <a:spcPct val="100000"/>
              </a:lnSpc>
              <a:buNone/>
            </a:pPr>
            <a:endParaRPr lang="en-GB" sz="1200" dirty="0">
              <a:solidFill>
                <a:schemeClr val="bg1"/>
              </a:solidFill>
            </a:endParaRPr>
          </a:p>
          <a:p>
            <a:pPr algn="just">
              <a:lnSpc>
                <a:spcPct val="100000"/>
              </a:lnSpc>
              <a:buNone/>
            </a:pPr>
            <a:endParaRPr lang="en-GB" sz="1200" dirty="0">
              <a:solidFill>
                <a:schemeClr val="bg1"/>
              </a:solidFill>
            </a:endParaRPr>
          </a:p>
          <a:p>
            <a:pPr algn="just">
              <a:lnSpc>
                <a:spcPct val="100000"/>
              </a:lnSpc>
              <a:buNone/>
            </a:pPr>
            <a:r>
              <a:rPr lang="en-GB" sz="1200" dirty="0">
                <a:solidFill>
                  <a:schemeClr val="bg1"/>
                </a:solidFill>
              </a:rPr>
              <a:t>How to use this PowerPoint?</a:t>
            </a:r>
          </a:p>
          <a:p>
            <a:pPr algn="just">
              <a:lnSpc>
                <a:spcPct val="100000"/>
              </a:lnSpc>
            </a:pPr>
            <a:r>
              <a:rPr lang="en-US" sz="1200" b="0" dirty="0">
                <a:solidFill>
                  <a:schemeClr val="bg1"/>
                </a:solidFill>
              </a:rPr>
              <a:t>To use this PowerPoint, you should follow the structure of slides for each sector. This structure is divided into four parts:</a:t>
            </a:r>
          </a:p>
          <a:p>
            <a:pPr algn="just">
              <a:lnSpc>
                <a:spcPct val="100000"/>
              </a:lnSpc>
            </a:pPr>
            <a:endParaRPr lang="en-US" sz="1200" b="0" dirty="0">
              <a:solidFill>
                <a:schemeClr val="bg1"/>
              </a:solidFill>
            </a:endParaRPr>
          </a:p>
          <a:p>
            <a:pPr marL="342900" indent="-342900" algn="just">
              <a:lnSpc>
                <a:spcPct val="100000"/>
              </a:lnSpc>
              <a:buFont typeface="+mj-lt"/>
              <a:buAutoNum type="arabicPeriod"/>
            </a:pPr>
            <a:r>
              <a:rPr lang="en-US" sz="1200" dirty="0">
                <a:solidFill>
                  <a:schemeClr val="bg1"/>
                </a:solidFill>
              </a:rPr>
              <a:t>Overview</a:t>
            </a:r>
            <a:r>
              <a:rPr lang="en-US" sz="1200" b="0" dirty="0">
                <a:solidFill>
                  <a:schemeClr val="bg1"/>
                </a:solidFill>
              </a:rPr>
              <a:t>: This part provides a summary of the sector being discussed.</a:t>
            </a:r>
          </a:p>
          <a:p>
            <a:pPr marL="342900" indent="-342900" algn="just">
              <a:lnSpc>
                <a:spcPct val="100000"/>
              </a:lnSpc>
              <a:buFont typeface="+mj-lt"/>
              <a:buAutoNum type="arabicPeriod"/>
            </a:pPr>
            <a:endParaRPr lang="en-US" sz="1200" b="0" dirty="0">
              <a:solidFill>
                <a:schemeClr val="bg1"/>
              </a:solidFill>
            </a:endParaRPr>
          </a:p>
          <a:p>
            <a:pPr marL="342900" indent="-342900" algn="just">
              <a:lnSpc>
                <a:spcPct val="100000"/>
              </a:lnSpc>
              <a:buFont typeface="+mj-lt"/>
              <a:buAutoNum type="arabicPeriod"/>
            </a:pPr>
            <a:r>
              <a:rPr lang="en-US" sz="1200" dirty="0">
                <a:solidFill>
                  <a:schemeClr val="bg1"/>
                </a:solidFill>
              </a:rPr>
              <a:t>Three Key Areas</a:t>
            </a:r>
            <a:r>
              <a:rPr lang="en-US" sz="1200" b="0" dirty="0">
                <a:solidFill>
                  <a:schemeClr val="bg1"/>
                </a:solidFill>
              </a:rPr>
              <a:t>: This part is further divided into knowledge, technology, and system.</a:t>
            </a:r>
          </a:p>
          <a:p>
            <a:pPr marL="342900" indent="-342900" algn="just">
              <a:lnSpc>
                <a:spcPct val="100000"/>
              </a:lnSpc>
              <a:buFont typeface="+mj-lt"/>
              <a:buAutoNum type="arabicPeriod"/>
            </a:pPr>
            <a:endParaRPr lang="en-US" sz="1200" b="0" dirty="0">
              <a:solidFill>
                <a:schemeClr val="bg1"/>
              </a:solidFill>
            </a:endParaRPr>
          </a:p>
          <a:p>
            <a:pPr marL="558900" lvl="1" indent="-342900" algn="just">
              <a:lnSpc>
                <a:spcPct val="100000"/>
              </a:lnSpc>
              <a:buFont typeface="+mj-lt"/>
              <a:buAutoNum type="alphaLcParenR"/>
            </a:pPr>
            <a:r>
              <a:rPr lang="en-US" sz="1200" dirty="0">
                <a:solidFill>
                  <a:schemeClr val="bg1"/>
                </a:solidFill>
              </a:rPr>
              <a:t>Knowledge</a:t>
            </a:r>
            <a:r>
              <a:rPr lang="en-US" sz="1200" b="0" dirty="0">
                <a:solidFill>
                  <a:schemeClr val="bg1"/>
                </a:solidFill>
              </a:rPr>
              <a:t>: This pertains to the specialized expertise and understanding that businesses hold, which could range from design principles to strategic innovation tactics and environmental impact assessments.</a:t>
            </a:r>
          </a:p>
          <a:p>
            <a:pPr marL="558900" lvl="1" indent="-342900" algn="just">
              <a:lnSpc>
                <a:spcPct val="100000"/>
              </a:lnSpc>
              <a:buFont typeface="+mj-lt"/>
              <a:buAutoNum type="alphaLcParenR"/>
            </a:pPr>
            <a:r>
              <a:rPr lang="en-US" sz="1200" dirty="0">
                <a:solidFill>
                  <a:schemeClr val="bg1"/>
                </a:solidFill>
              </a:rPr>
              <a:t>Technology: </a:t>
            </a:r>
            <a:r>
              <a:rPr lang="en-US" sz="1200" b="0" dirty="0">
                <a:solidFill>
                  <a:schemeClr val="bg1"/>
                </a:solidFill>
              </a:rPr>
              <a:t>This refers to the innovative tools or technological solutions developed by businesses, helping to optimize resource usage, minimize waste and improve sustainability practices.</a:t>
            </a:r>
          </a:p>
          <a:p>
            <a:pPr marL="558900" lvl="1" indent="-342900" algn="just">
              <a:lnSpc>
                <a:spcPct val="100000"/>
              </a:lnSpc>
              <a:buFont typeface="+mj-lt"/>
              <a:buAutoNum type="alphaLcParenR"/>
            </a:pPr>
            <a:r>
              <a:rPr lang="en-US" sz="1200" dirty="0">
                <a:solidFill>
                  <a:schemeClr val="bg1"/>
                </a:solidFill>
              </a:rPr>
              <a:t>System</a:t>
            </a:r>
            <a:r>
              <a:rPr lang="en-US" sz="1200" b="0" dirty="0">
                <a:solidFill>
                  <a:schemeClr val="bg1"/>
                </a:solidFill>
              </a:rPr>
              <a:t>: This denotes the efficient models and supply chains that businesses create and operate within, thereby facilitating the implementation of effective circular economy strategies. These can include online sales models, service-based models, and reuse systems.</a:t>
            </a:r>
          </a:p>
          <a:p>
            <a:pPr marL="342900" indent="-342900" algn="just">
              <a:lnSpc>
                <a:spcPct val="100000"/>
              </a:lnSpc>
              <a:buFont typeface="+mj-lt"/>
              <a:buAutoNum type="arabicPeriod"/>
            </a:pPr>
            <a:endParaRPr lang="en-US" sz="1200" b="0" dirty="0">
              <a:solidFill>
                <a:schemeClr val="bg1"/>
              </a:solidFill>
            </a:endParaRPr>
          </a:p>
          <a:p>
            <a:pPr marL="342900" indent="-342900" algn="just">
              <a:lnSpc>
                <a:spcPct val="100000"/>
              </a:lnSpc>
              <a:buFont typeface="+mj-lt"/>
              <a:buAutoNum type="arabicPeriod"/>
            </a:pPr>
            <a:r>
              <a:rPr lang="en-US" sz="1200" dirty="0">
                <a:solidFill>
                  <a:schemeClr val="bg1"/>
                </a:solidFill>
              </a:rPr>
              <a:t>Relevant Businesses</a:t>
            </a:r>
            <a:r>
              <a:rPr lang="en-US" sz="1200" b="0" dirty="0">
                <a:solidFill>
                  <a:schemeClr val="bg1"/>
                </a:solidFill>
              </a:rPr>
              <a:t>: This part introduces businesses relevant to the sector being discussed Note that the list is not exhaustive.</a:t>
            </a:r>
          </a:p>
          <a:p>
            <a:pPr marL="342900" indent="-342900" algn="just">
              <a:lnSpc>
                <a:spcPct val="100000"/>
              </a:lnSpc>
              <a:buFont typeface="+mj-lt"/>
              <a:buAutoNum type="arabicPeriod"/>
            </a:pPr>
            <a:endParaRPr lang="en-US" sz="1200" b="0" dirty="0">
              <a:solidFill>
                <a:schemeClr val="bg1"/>
              </a:solidFill>
            </a:endParaRPr>
          </a:p>
          <a:p>
            <a:pPr marL="342900" indent="-342900" algn="just">
              <a:lnSpc>
                <a:spcPct val="100000"/>
              </a:lnSpc>
              <a:buFont typeface="+mj-lt"/>
              <a:buAutoNum type="arabicPeriod"/>
            </a:pPr>
            <a:r>
              <a:rPr lang="en-US" sz="1200" dirty="0">
                <a:solidFill>
                  <a:schemeClr val="bg1"/>
                </a:solidFill>
              </a:rPr>
              <a:t>Case</a:t>
            </a:r>
            <a:r>
              <a:rPr lang="en-US" sz="1200" b="0" dirty="0">
                <a:solidFill>
                  <a:schemeClr val="bg1"/>
                </a:solidFill>
              </a:rPr>
              <a:t>: This section presents a specific case study related to the sector being discussed.</a:t>
            </a:r>
          </a:p>
        </p:txBody>
      </p:sp>
      <p:sp>
        <p:nvSpPr>
          <p:cNvPr id="4" name="Pladsholder til dato 3"/>
          <p:cNvSpPr>
            <a:spLocks noGrp="1"/>
          </p:cNvSpPr>
          <p:nvPr>
            <p:ph type="dt" sz="half" idx="10"/>
          </p:nvPr>
        </p:nvSpPr>
        <p:spPr/>
        <p:txBody>
          <a:bodyPr/>
          <a:lstStyle/>
          <a:p>
            <a:fld id="{263713E3-64EB-4FF3-A064-18298CCD74FB}"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2</a:t>
            </a:fld>
            <a:endParaRPr lang="da-DK" dirty="0"/>
          </a:p>
        </p:txBody>
      </p:sp>
    </p:spTree>
    <p:extLst>
      <p:ext uri="{BB962C8B-B14F-4D97-AF65-F5344CB8AC3E}">
        <p14:creationId xmlns:p14="http://schemas.microsoft.com/office/powerpoint/2010/main" val="407859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t>Construction and Demolition</a:t>
            </a:r>
          </a:p>
        </p:txBody>
      </p:sp>
      <p:sp>
        <p:nvSpPr>
          <p:cNvPr id="3" name="Pladsholder til indhold 2"/>
          <p:cNvSpPr>
            <a:spLocks noGrp="1"/>
          </p:cNvSpPr>
          <p:nvPr>
            <p:ph idx="1"/>
          </p:nvPr>
        </p:nvSpPr>
        <p:spPr>
          <a:xfrm>
            <a:off x="651517" y="978057"/>
            <a:ext cx="7603135" cy="1643734"/>
          </a:xfrm>
        </p:spPr>
        <p:txBody>
          <a:bodyPr/>
          <a:lstStyle/>
          <a:p>
            <a:pPr algn="just">
              <a:lnSpc>
                <a:spcPct val="100000"/>
              </a:lnSpc>
              <a:buNone/>
            </a:pPr>
            <a:r>
              <a:rPr lang="da-DK" sz="1200" dirty="0"/>
              <a:t>Construction and </a:t>
            </a:r>
            <a:r>
              <a:rPr lang="da-DK" sz="1200" dirty="0" err="1"/>
              <a:t>Demolition</a:t>
            </a:r>
            <a:r>
              <a:rPr lang="da-DK" sz="1200" dirty="0"/>
              <a:t> </a:t>
            </a:r>
            <a:r>
              <a:rPr lang="da-DK" sz="1200" dirty="0" err="1"/>
              <a:t>within</a:t>
            </a:r>
            <a:r>
              <a:rPr lang="da-DK" sz="1200" dirty="0"/>
              <a:t> the </a:t>
            </a:r>
            <a:r>
              <a:rPr lang="da-DK" sz="1200" dirty="0" err="1"/>
              <a:t>Circular</a:t>
            </a:r>
            <a:r>
              <a:rPr lang="da-DK" sz="1200" dirty="0"/>
              <a:t> </a:t>
            </a:r>
            <a:r>
              <a:rPr lang="da-DK" sz="1200" dirty="0" err="1"/>
              <a:t>Economy</a:t>
            </a:r>
            <a:endParaRPr lang="da-DK" sz="1200" dirty="0"/>
          </a:p>
          <a:p>
            <a:pPr algn="just">
              <a:lnSpc>
                <a:spcPct val="100000"/>
              </a:lnSpc>
            </a:pPr>
            <a:r>
              <a:rPr lang="en-US" sz="1200" b="0" dirty="0">
                <a:solidFill>
                  <a:schemeClr val="tx1"/>
                </a:solidFill>
              </a:rPr>
              <a:t>Construction and demolition waste account for 38% of waste generated in the EU, with a substantial amount of materials ending up in landfills. There are significant challenges to overcome, such as regulatory barriers, a lack of knowledge and skills in circular design, and the need for a market that values reused and recycled materials. The shift towards a circular economy in construction also requires a paradigm shift in how buildings are designed, constructed, and deconstructed. </a:t>
            </a:r>
          </a:p>
          <a:p>
            <a:pPr algn="just">
              <a:lnSpc>
                <a:spcPct val="100000"/>
              </a:lnSpc>
            </a:pPr>
            <a:endParaRPr lang="en-US" sz="1200" b="0" dirty="0">
              <a:solidFill>
                <a:schemeClr val="tx1"/>
              </a:solidFill>
            </a:endParaRPr>
          </a:p>
          <a:p>
            <a:pPr algn="just">
              <a:lnSpc>
                <a:spcPct val="100000"/>
              </a:lnSpc>
            </a:pPr>
            <a:r>
              <a:rPr lang="en-US" sz="1200" b="0" dirty="0">
                <a:solidFill>
                  <a:schemeClr val="tx1"/>
                </a:solidFill>
              </a:rPr>
              <a:t>Yet, the potential environmental and economic benefits are substantial if this transition can be achieved. The Danish construction industry recycles about 86% of its building waste, significantly higher than the EU average of approx. 50%. The Danish sector stands out in this context, renowned for its trust-based society, commitment to quality and craftsmanship, and potential for circular design. These factors, combined with its extensive experience with circular economy practices, efficient coordination, and advanced digitalization, contribute to the industry's robustness</a:t>
            </a:r>
            <a:endParaRPr lang="da-DK" sz="1200" b="0" dirty="0">
              <a:solidFill>
                <a:schemeClr val="tx1"/>
              </a:solidFill>
            </a:endParaRPr>
          </a:p>
        </p:txBody>
      </p:sp>
      <p:sp>
        <p:nvSpPr>
          <p:cNvPr id="4" name="Pladsholder til dato 3"/>
          <p:cNvSpPr>
            <a:spLocks noGrp="1"/>
          </p:cNvSpPr>
          <p:nvPr>
            <p:ph type="dt" sz="half" idx="10"/>
          </p:nvPr>
        </p:nvSpPr>
        <p:spPr/>
        <p:txBody>
          <a:bodyPr/>
          <a:lstStyle/>
          <a:p>
            <a:fld id="{3E27AB52-B4A4-40FE-86FC-6BB663D32AF0}"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20</a:t>
            </a:fld>
            <a:endParaRPr lang="da-DK" dirty="0"/>
          </a:p>
        </p:txBody>
      </p:sp>
      <p:sp>
        <p:nvSpPr>
          <p:cNvPr id="7" name="Tekstfelt 6"/>
          <p:cNvSpPr txBox="1"/>
          <p:nvPr/>
        </p:nvSpPr>
        <p:spPr>
          <a:xfrm>
            <a:off x="630164" y="3467137"/>
            <a:ext cx="7651921" cy="2769989"/>
          </a:xfrm>
          <a:prstGeom prst="rect">
            <a:avLst/>
          </a:prstGeom>
          <a:noFill/>
        </p:spPr>
        <p:txBody>
          <a:bodyPr wrap="square" lIns="0" tIns="0" rIns="0" bIns="0" rtlCol="0">
            <a:spAutoFit/>
          </a:bodyPr>
          <a:lstStyle/>
          <a:p>
            <a:pPr algn="just">
              <a:buNone/>
            </a:pPr>
            <a:r>
              <a:rPr lang="en-US" sz="1200" b="1" dirty="0">
                <a:solidFill>
                  <a:schemeClr val="accent1"/>
                </a:solidFill>
              </a:rPr>
              <a:t>Characteristics of the Danish Construction and Demolition Industry</a:t>
            </a:r>
          </a:p>
          <a:p>
            <a:pPr algn="just"/>
            <a:r>
              <a:rPr lang="en-US" sz="1200" dirty="0"/>
              <a:t>The Danish construction and demolition sector in the circular economy is characterized by:</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b="1" dirty="0"/>
              <a:t>Project Management: </a:t>
            </a:r>
            <a:r>
              <a:rPr lang="en-US" sz="1200" dirty="0"/>
              <a:t>The Danish construction and demolition industry stands out for its exceptional project management capabilities. The industry efficiently coordinates various stakeholders involved in a building project, ensuring smooth execution of projects while upholding sustainability guidelines.</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b="1" dirty="0"/>
              <a:t>Collaborative approach: </a:t>
            </a:r>
            <a:r>
              <a:rPr lang="en-US" sz="1200" dirty="0"/>
              <a:t>Denmark's culture of cooperation, backed by a trust-based society, plays a crucial role in the building and construction industry. This collaborative environment ensures efficient coordination among stakeholders, facilitating the successful implementation of complex projects adhering to circular economy principles.</a:t>
            </a:r>
            <a:r>
              <a:rPr lang="en-US" sz="1200" b="1" dirty="0"/>
              <a:t> </a:t>
            </a:r>
          </a:p>
          <a:p>
            <a:pPr marL="285750" indent="-285750" algn="just">
              <a:buFont typeface="Arial" panose="020B0604020202020204" pitchFamily="34" charset="0"/>
              <a:buChar char="•"/>
            </a:pPr>
            <a:endParaRPr lang="en-US" sz="1200" b="1" dirty="0"/>
          </a:p>
          <a:p>
            <a:pPr marL="285750" indent="-285750" algn="just">
              <a:buFont typeface="Arial" panose="020B0604020202020204" pitchFamily="34" charset="0"/>
              <a:buChar char="•"/>
            </a:pPr>
            <a:r>
              <a:rPr lang="en-US" sz="1200" b="1" dirty="0"/>
              <a:t>Data Utilization</a:t>
            </a:r>
            <a:r>
              <a:rPr lang="en-US" sz="1200" dirty="0"/>
              <a:t>: Denmark leads in digitalization, supporting circular economy business models with data on materials, products, supply chains, and systems</a:t>
            </a:r>
            <a:r>
              <a:rPr lang="en-US" sz="1200" dirty="0">
                <a:solidFill>
                  <a:schemeClr val="accent1"/>
                </a:solidFill>
              </a:rPr>
              <a:t>.</a:t>
            </a:r>
          </a:p>
          <a:p>
            <a:pPr marL="285750" indent="-285750" algn="just">
              <a:buFont typeface="Arial" panose="020B0604020202020204" pitchFamily="34" charset="0"/>
              <a:buChar char="•"/>
            </a:pPr>
            <a:endParaRPr lang="en-US" sz="1200" dirty="0">
              <a:solidFill>
                <a:schemeClr val="accent1"/>
              </a:solidFill>
            </a:endParaRPr>
          </a:p>
        </p:txBody>
      </p:sp>
      <p:sp>
        <p:nvSpPr>
          <p:cNvPr id="8" name="Rektangel 7"/>
          <p:cNvSpPr/>
          <p:nvPr/>
        </p:nvSpPr>
        <p:spPr>
          <a:xfrm>
            <a:off x="8542683" y="-22974"/>
            <a:ext cx="3646141" cy="6880974"/>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200" dirty="0">
              <a:ea typeface="Calibri" panose="020F0502020204030204" pitchFamily="34" charset="0"/>
              <a:cs typeface="Times New Roman" panose="02020603050405020304" pitchFamily="18" charset="0"/>
            </a:endParaRPr>
          </a:p>
        </p:txBody>
      </p:sp>
      <p:sp>
        <p:nvSpPr>
          <p:cNvPr id="9" name="Tekstfelt 8"/>
          <p:cNvSpPr txBox="1"/>
          <p:nvPr/>
        </p:nvSpPr>
        <p:spPr>
          <a:xfrm>
            <a:off x="8803279" y="978057"/>
            <a:ext cx="3124947" cy="4601260"/>
          </a:xfrm>
          <a:prstGeom prst="rect">
            <a:avLst/>
          </a:prstGeom>
          <a:noFill/>
        </p:spPr>
        <p:txBody>
          <a:bodyPr wrap="square" lIns="0" tIns="0" rIns="0" bIns="0" rtlCol="0">
            <a:spAutoFit/>
          </a:bodyPr>
          <a:lstStyle/>
          <a:p>
            <a:pPr algn="ctr"/>
            <a:r>
              <a:rPr lang="en-GB" sz="1300" b="1" dirty="0">
                <a:solidFill>
                  <a:schemeClr val="bg1"/>
                </a:solidFill>
              </a:rPr>
              <a:t>Drivers for a possible market</a:t>
            </a:r>
          </a:p>
          <a:p>
            <a:pPr algn="just"/>
            <a:endParaRPr lang="en-GB" sz="1300" dirty="0">
              <a:solidFill>
                <a:schemeClr val="bg1"/>
              </a:solidFill>
            </a:endParaRPr>
          </a:p>
          <a:p>
            <a:pPr algn="just"/>
            <a:r>
              <a:rPr lang="en-US" sz="1300" dirty="0">
                <a:solidFill>
                  <a:schemeClr val="bg1"/>
                </a:solidFill>
              </a:rPr>
              <a:t>Direct regulation and a strong attention on sustainability by major cities and developers are driving the EU market for circular solutions in the construction and demolition sector.</a:t>
            </a:r>
          </a:p>
          <a:p>
            <a:pPr algn="just"/>
            <a:endParaRPr lang="en-US" sz="1300" dirty="0">
              <a:solidFill>
                <a:schemeClr val="bg1"/>
              </a:solidFill>
            </a:endParaRPr>
          </a:p>
          <a:p>
            <a:pPr algn="just"/>
            <a:r>
              <a:rPr lang="en-US" sz="1300" dirty="0">
                <a:solidFill>
                  <a:schemeClr val="bg1"/>
                </a:solidFill>
              </a:rPr>
              <a:t>EU's Construction Products Regulation and the EU Taxonomy provide clear definitions of environmentally sustainable economic activities, guiding investments towards green projects and preventing greenwashing. Cities are also driving market demand by setting ambitious net-zero strategies. Buildings built in the urban area can be required to ensure minimize greenhouse gas emissions across the site, minimize the generation of waste, and maximize reuse and recycling. Meanwhile, cities have big purchasing power and can in their public procurement create a market for circular solutions.</a:t>
            </a:r>
          </a:p>
        </p:txBody>
      </p:sp>
    </p:spTree>
    <p:extLst>
      <p:ext uri="{BB962C8B-B14F-4D97-AF65-F5344CB8AC3E}">
        <p14:creationId xmlns:p14="http://schemas.microsoft.com/office/powerpoint/2010/main" val="321070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908720"/>
            <a:ext cx="4078938" cy="5949280"/>
          </a:xfrm>
        </p:spPr>
        <p:txBody>
          <a:bodyPr/>
          <a:lstStyle/>
          <a:p>
            <a:pPr algn="just">
              <a:lnSpc>
                <a:spcPct val="100000"/>
              </a:lnSpc>
            </a:pPr>
            <a:r>
              <a:rPr lang="en-US" dirty="0"/>
              <a:t>Circular design (architects)</a:t>
            </a:r>
          </a:p>
          <a:p>
            <a:pPr algn="just">
              <a:lnSpc>
                <a:spcPct val="100000"/>
              </a:lnSpc>
            </a:pPr>
            <a:r>
              <a:rPr lang="en-US" sz="1200" b="0" dirty="0"/>
              <a:t>Danish architecture firms have in-depth knowledge of circular building strategies and designs. This expertise enables them to facilitate the reuse and recycling of building materials and components, contributing significantly to the promotion of circular economy principles in the construction and demolition sector.</a:t>
            </a:r>
            <a:endParaRPr lang="en-US" sz="1300" b="0" dirty="0"/>
          </a:p>
          <a:p>
            <a:pPr algn="just">
              <a:lnSpc>
                <a:spcPct val="100000"/>
              </a:lnSpc>
              <a:buNone/>
            </a:pPr>
            <a:endParaRPr lang="en-US" sz="1300" b="0" dirty="0"/>
          </a:p>
          <a:p>
            <a:pPr>
              <a:lnSpc>
                <a:spcPct val="100000"/>
              </a:lnSpc>
            </a:pPr>
            <a:r>
              <a:rPr lang="en-US" dirty="0"/>
              <a:t>Circular design (consultants)</a:t>
            </a:r>
          </a:p>
          <a:p>
            <a:pPr algn="just">
              <a:lnSpc>
                <a:spcPct val="100000"/>
              </a:lnSpc>
            </a:pPr>
            <a:r>
              <a:rPr lang="en-US" sz="1200" b="0" dirty="0"/>
              <a:t>Danish consultancies aid the construction and demolition sector by advising on circular economy principles. They guide companies on reducing waste and recycling materials, as well as designing buildings for efficient deconstruction. In addition, these consultancies navigate regulatory requirements and help create business models that optimize economic benefits from circularity.</a:t>
            </a:r>
          </a:p>
          <a:p>
            <a:pPr algn="just">
              <a:lnSpc>
                <a:spcPct val="100000"/>
              </a:lnSpc>
            </a:pPr>
            <a:endParaRPr lang="en-US" sz="1200" b="0" dirty="0"/>
          </a:p>
          <a:p>
            <a:pPr algn="just">
              <a:lnSpc>
                <a:spcPct val="100000"/>
              </a:lnSpc>
            </a:pPr>
            <a:r>
              <a:rPr lang="da-DK" dirty="0" err="1"/>
              <a:t>Circular</a:t>
            </a:r>
            <a:r>
              <a:rPr lang="da-DK" dirty="0"/>
              <a:t> </a:t>
            </a:r>
            <a:r>
              <a:rPr lang="da-DK" dirty="0" err="1"/>
              <a:t>production</a:t>
            </a:r>
            <a:endParaRPr lang="da-DK" dirty="0"/>
          </a:p>
          <a:p>
            <a:pPr algn="just">
              <a:lnSpc>
                <a:spcPct val="100000"/>
              </a:lnSpc>
            </a:pPr>
            <a:r>
              <a:rPr lang="en-US" sz="1200" b="0" dirty="0"/>
              <a:t>Several companies that produce materials for the building and construction sector are focused on producing more reusable and recyclable products. Meanwhile, they are increasing focused on business models where materials are reused and recycled.</a:t>
            </a:r>
          </a:p>
        </p:txBody>
      </p:sp>
      <p:sp>
        <p:nvSpPr>
          <p:cNvPr id="6" name="Pladsholder til tekst 5"/>
          <p:cNvSpPr>
            <a:spLocks noGrp="1"/>
          </p:cNvSpPr>
          <p:nvPr>
            <p:ph type="body" sz="quarter" idx="17"/>
          </p:nvPr>
        </p:nvSpPr>
        <p:spPr>
          <a:xfrm>
            <a:off x="4054943" y="908720"/>
            <a:ext cx="4078938" cy="5949280"/>
          </a:xfrm>
        </p:spPr>
        <p:txBody>
          <a:bodyPr/>
          <a:lstStyle/>
          <a:p>
            <a:pPr algn="just">
              <a:lnSpc>
                <a:spcPct val="100000"/>
              </a:lnSpc>
            </a:pPr>
            <a:r>
              <a:rPr lang="en-US" dirty="0"/>
              <a:t>Digital tools</a:t>
            </a:r>
          </a:p>
          <a:p>
            <a:pPr algn="just">
              <a:lnSpc>
                <a:spcPct val="100000"/>
              </a:lnSpc>
            </a:pPr>
            <a:r>
              <a:rPr lang="en-US" sz="1200" b="0" dirty="0"/>
              <a:t>The Danish construction and demolition sector is recognized for its proficient use of digital tools in the circular economy. Tools such as material passports and digital product tracking are instrumental in managing resources effectively and fostering transparency in material usage.</a:t>
            </a:r>
          </a:p>
          <a:p>
            <a:pPr algn="just">
              <a:lnSpc>
                <a:spcPct val="100000"/>
              </a:lnSpc>
            </a:pPr>
            <a:endParaRPr lang="en-US" sz="1300" b="0" dirty="0"/>
          </a:p>
          <a:p>
            <a:pPr algn="just">
              <a:lnSpc>
                <a:spcPct val="100000"/>
              </a:lnSpc>
              <a:buNone/>
            </a:pPr>
            <a:r>
              <a:rPr lang="en-US" dirty="0"/>
              <a:t>Reuse</a:t>
            </a:r>
          </a:p>
          <a:p>
            <a:pPr algn="just">
              <a:lnSpc>
                <a:spcPct val="100000"/>
              </a:lnSpc>
              <a:buNone/>
            </a:pPr>
            <a:r>
              <a:rPr lang="en-US" sz="1200" b="0" dirty="0"/>
              <a:t>In Denmark, one company has developed a cleaning-technology and uses it to prepare old bricks for reuse. Another has specialized in business models with rental of equipment, from small tools to large machinery</a:t>
            </a:r>
            <a:r>
              <a:rPr lang="en-US" sz="1300" b="0" dirty="0"/>
              <a:t>.</a:t>
            </a:r>
          </a:p>
          <a:p>
            <a:pPr algn="just">
              <a:lnSpc>
                <a:spcPct val="100000"/>
              </a:lnSpc>
            </a:pPr>
            <a:endParaRPr lang="en-US" sz="1300" b="0" dirty="0"/>
          </a:p>
          <a:p>
            <a:pPr algn="just">
              <a:lnSpc>
                <a:spcPct val="100000"/>
              </a:lnSpc>
            </a:pPr>
            <a:r>
              <a:rPr lang="en-US" dirty="0"/>
              <a:t>Demolition</a:t>
            </a:r>
          </a:p>
          <a:p>
            <a:pPr algn="just">
              <a:lnSpc>
                <a:spcPct val="100000"/>
              </a:lnSpc>
              <a:buNone/>
            </a:pPr>
            <a:r>
              <a:rPr lang="en-GB" sz="1200" b="0" dirty="0"/>
              <a:t>In Denmark, there are high standards for demolition of buildings. It means firms have specialised in using building materials as resources by developing technologies for scanning the materials for hazardous chemicals and reusability. Further, the industry is further specialised in recycling concrete and plaster.</a:t>
            </a:r>
          </a:p>
        </p:txBody>
      </p:sp>
      <p:sp>
        <p:nvSpPr>
          <p:cNvPr id="7" name="Pladsholder til tekst 6"/>
          <p:cNvSpPr>
            <a:spLocks noGrp="1"/>
          </p:cNvSpPr>
          <p:nvPr>
            <p:ph type="body" sz="quarter" idx="18"/>
          </p:nvPr>
        </p:nvSpPr>
        <p:spPr>
          <a:xfrm>
            <a:off x="8109887" y="908720"/>
            <a:ext cx="4078938" cy="5949279"/>
          </a:xfrm>
        </p:spPr>
        <p:txBody>
          <a:bodyPr/>
          <a:lstStyle/>
          <a:p>
            <a:pPr algn="just">
              <a:lnSpc>
                <a:spcPct val="100000"/>
              </a:lnSpc>
              <a:buNone/>
            </a:pPr>
            <a:r>
              <a:rPr lang="en-US" dirty="0">
                <a:solidFill>
                  <a:schemeClr val="bg1"/>
                </a:solidFill>
              </a:rPr>
              <a:t>Reuse on online platforms</a:t>
            </a:r>
          </a:p>
          <a:p>
            <a:pPr algn="just">
              <a:lnSpc>
                <a:spcPct val="100000"/>
              </a:lnSpc>
            </a:pPr>
            <a:r>
              <a:rPr lang="en-US" sz="1200" b="0" dirty="0">
                <a:solidFill>
                  <a:schemeClr val="bg1"/>
                </a:solidFill>
              </a:rPr>
              <a:t>Albeit still rather new, Danish firms have developed online platforms that facilitates the sale of surplus and recycled building materials. It acts as a conduit between various stakeholders, making it easier to buy and sell used materials.</a:t>
            </a:r>
            <a:endParaRPr lang="en-GB" sz="1200" b="0" dirty="0">
              <a:solidFill>
                <a:schemeClr val="bg1"/>
              </a:solidFill>
            </a:endParaRP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21</a:t>
            </a:fld>
            <a:endParaRPr lang="da-DK" dirty="0"/>
          </a:p>
        </p:txBody>
      </p:sp>
      <p:sp>
        <p:nvSpPr>
          <p:cNvPr id="10" name="Pladsholder til dato 9"/>
          <p:cNvSpPr>
            <a:spLocks noGrp="1"/>
          </p:cNvSpPr>
          <p:nvPr>
            <p:ph type="dt" sz="half" idx="12"/>
          </p:nvPr>
        </p:nvSpPr>
        <p:spPr/>
        <p:txBody>
          <a:bodyPr/>
          <a:lstStyle/>
          <a:p>
            <a:fld id="{EE5E3792-7884-45B0-8BA5-95E2B75E188E}" type="datetime3">
              <a:rPr lang="en-GB" smtClean="0"/>
              <a:t>27 October, 2025</a:t>
            </a:fld>
            <a:endParaRPr lang="da-DK" dirty="0"/>
          </a:p>
        </p:txBody>
      </p:sp>
    </p:spTree>
    <p:extLst>
      <p:ext uri="{BB962C8B-B14F-4D97-AF65-F5344CB8AC3E}">
        <p14:creationId xmlns:p14="http://schemas.microsoft.com/office/powerpoint/2010/main" val="3633185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980728"/>
            <a:ext cx="4078938" cy="5877272"/>
          </a:xfrm>
        </p:spPr>
        <p:txBody>
          <a:bodyPr/>
          <a:lstStyle/>
          <a:p>
            <a:pPr algn="just">
              <a:lnSpc>
                <a:spcPct val="100000"/>
              </a:lnSpc>
            </a:pPr>
            <a:r>
              <a:rPr lang="en-US" dirty="0"/>
              <a:t>Circular design (architects)</a:t>
            </a:r>
          </a:p>
          <a:p>
            <a:pPr marL="285750" indent="-285750">
              <a:buFont typeface="Arial" panose="020B0604020202020204" pitchFamily="34" charset="0"/>
              <a:buChar char="•"/>
            </a:pPr>
            <a:r>
              <a:rPr lang="da-DK" sz="1400" b="0" dirty="0" err="1"/>
              <a:t>Lendager</a:t>
            </a:r>
            <a:endParaRPr lang="da-DK" sz="1400" b="0" dirty="0"/>
          </a:p>
          <a:p>
            <a:pPr marL="285750" indent="-285750">
              <a:buFont typeface="Arial" panose="020B0604020202020204" pitchFamily="34" charset="0"/>
              <a:buChar char="•"/>
            </a:pPr>
            <a:r>
              <a:rPr lang="da-DK" sz="1400" b="0" dirty="0"/>
              <a:t>3XN</a:t>
            </a:r>
          </a:p>
          <a:p>
            <a:pPr marL="285750" indent="-285750">
              <a:buFont typeface="Arial" panose="020B0604020202020204" pitchFamily="34" charset="0"/>
              <a:buChar char="•"/>
            </a:pPr>
            <a:r>
              <a:rPr lang="da-DK" sz="1400" b="0" dirty="0"/>
              <a:t>Vandkunsten</a:t>
            </a:r>
          </a:p>
          <a:p>
            <a:pPr marL="285750" indent="-285750">
              <a:buFont typeface="Arial" panose="020B0604020202020204" pitchFamily="34" charset="0"/>
              <a:buChar char="•"/>
            </a:pPr>
            <a:r>
              <a:rPr lang="da-DK" sz="1400" b="0" dirty="0"/>
              <a:t>SLA</a:t>
            </a:r>
          </a:p>
          <a:p>
            <a:pPr marL="285750" indent="-285750">
              <a:buFont typeface="Arial" panose="020B0604020202020204" pitchFamily="34" charset="0"/>
              <a:buChar char="•"/>
            </a:pPr>
            <a:endParaRPr lang="da-DK" sz="1400" b="0" dirty="0"/>
          </a:p>
          <a:p>
            <a:r>
              <a:rPr lang="en-US" dirty="0"/>
              <a:t>Circular Design (consultants)</a:t>
            </a:r>
          </a:p>
          <a:p>
            <a:pPr marL="285750" indent="-285750">
              <a:buFont typeface="Arial" panose="020B0604020202020204" pitchFamily="34" charset="0"/>
              <a:buChar char="•"/>
            </a:pPr>
            <a:r>
              <a:rPr lang="da-DK" sz="1400" b="0" dirty="0"/>
              <a:t>COWI</a:t>
            </a:r>
          </a:p>
          <a:p>
            <a:pPr marL="285750" indent="-285750">
              <a:buFont typeface="Arial" panose="020B0604020202020204" pitchFamily="34" charset="0"/>
              <a:buChar char="•"/>
            </a:pPr>
            <a:r>
              <a:rPr lang="da-DK" sz="1400" b="0" dirty="0" err="1"/>
              <a:t>Ramboll</a:t>
            </a:r>
            <a:endParaRPr lang="da-DK" sz="1400" b="0" dirty="0"/>
          </a:p>
          <a:p>
            <a:pPr marL="285750" indent="-285750">
              <a:buFont typeface="Arial" panose="020B0604020202020204" pitchFamily="34" charset="0"/>
              <a:buChar char="•"/>
            </a:pPr>
            <a:r>
              <a:rPr lang="da-DK" sz="1400" b="0" dirty="0" err="1"/>
              <a:t>Niras</a:t>
            </a:r>
            <a:endParaRPr lang="da-DK" sz="1400" b="0" dirty="0"/>
          </a:p>
          <a:p>
            <a:pPr marL="285750" indent="-285750">
              <a:buFont typeface="Arial" panose="020B0604020202020204" pitchFamily="34" charset="0"/>
              <a:buChar char="•"/>
            </a:pPr>
            <a:endParaRPr lang="da-DK" sz="1400" b="0" dirty="0"/>
          </a:p>
          <a:p>
            <a:pPr>
              <a:buNone/>
            </a:pPr>
            <a:r>
              <a:rPr lang="da-DK" dirty="0" err="1"/>
              <a:t>Production</a:t>
            </a:r>
            <a:endParaRPr lang="da-DK" dirty="0"/>
          </a:p>
          <a:p>
            <a:pPr marL="285750" indent="-285750">
              <a:buFont typeface="Arial" panose="020B0604020202020204" pitchFamily="34" charset="0"/>
              <a:buChar char="•"/>
            </a:pPr>
            <a:r>
              <a:rPr lang="da-DK" sz="1400" b="0" dirty="0"/>
              <a:t>Rockwool</a:t>
            </a:r>
          </a:p>
          <a:p>
            <a:pPr marL="285750" indent="-285750">
              <a:buFont typeface="Arial" panose="020B0604020202020204" pitchFamily="34" charset="0"/>
              <a:buChar char="•"/>
            </a:pPr>
            <a:r>
              <a:rPr lang="da-DK" sz="1400" b="0" dirty="0" err="1"/>
              <a:t>Velux</a:t>
            </a:r>
            <a:endParaRPr lang="da-DK" sz="1400" b="0" dirty="0"/>
          </a:p>
          <a:p>
            <a:pPr marL="285750" indent="-285750">
              <a:buFont typeface="Arial" panose="020B0604020202020204" pitchFamily="34" charset="0"/>
              <a:buChar char="•"/>
            </a:pPr>
            <a:r>
              <a:rPr lang="da-DK" sz="1400" b="0" dirty="0"/>
              <a:t>Kalk A/S</a:t>
            </a:r>
          </a:p>
          <a:p>
            <a:pPr marL="285750" indent="-285750">
              <a:buFont typeface="Arial" panose="020B0604020202020204" pitchFamily="34" charset="0"/>
              <a:buChar char="•"/>
            </a:pPr>
            <a:endParaRPr lang="da-DK" sz="1400" b="0" dirty="0"/>
          </a:p>
          <a:p>
            <a:pPr>
              <a:buNone/>
            </a:pPr>
            <a:endParaRPr lang="da-DK" dirty="0"/>
          </a:p>
        </p:txBody>
      </p:sp>
      <p:sp>
        <p:nvSpPr>
          <p:cNvPr id="6" name="Pladsholder til tekst 5"/>
          <p:cNvSpPr>
            <a:spLocks noGrp="1"/>
          </p:cNvSpPr>
          <p:nvPr>
            <p:ph type="body" sz="quarter" idx="17"/>
          </p:nvPr>
        </p:nvSpPr>
        <p:spPr>
          <a:xfrm>
            <a:off x="4054943" y="980728"/>
            <a:ext cx="4078938" cy="5877272"/>
          </a:xfrm>
        </p:spPr>
        <p:txBody>
          <a:bodyPr/>
          <a:lstStyle/>
          <a:p>
            <a:r>
              <a:rPr lang="en-US" dirty="0"/>
              <a:t>Digital tools</a:t>
            </a:r>
          </a:p>
          <a:p>
            <a:pPr marL="285750" indent="-285750">
              <a:buFont typeface="Arial" panose="020B0604020202020204" pitchFamily="34" charset="0"/>
              <a:buChar char="•"/>
            </a:pPr>
            <a:r>
              <a:rPr lang="en-US" sz="1400" b="0" dirty="0" err="1"/>
              <a:t>LCAbyg</a:t>
            </a:r>
            <a:r>
              <a:rPr lang="en-US" sz="1400" b="0" dirty="0"/>
              <a:t> (</a:t>
            </a:r>
            <a:r>
              <a:rPr lang="en-US" sz="1400" b="0" dirty="0" err="1"/>
              <a:t>Værktøj</a:t>
            </a:r>
            <a:r>
              <a:rPr lang="en-US" sz="1400" b="0" dirty="0"/>
              <a:t> </a:t>
            </a:r>
            <a:r>
              <a:rPr lang="en-US" sz="1400" b="0" dirty="0" err="1"/>
              <a:t>udviklet</a:t>
            </a:r>
            <a:r>
              <a:rPr lang="en-US" sz="1400" b="0" dirty="0"/>
              <a:t> </a:t>
            </a:r>
            <a:r>
              <a:rPr lang="en-US" sz="1400" b="0" dirty="0" err="1"/>
              <a:t>af</a:t>
            </a:r>
            <a:r>
              <a:rPr lang="en-US" sz="1400" b="0" dirty="0"/>
              <a:t> BUILD)</a:t>
            </a:r>
          </a:p>
          <a:p>
            <a:endParaRPr lang="en-US" sz="1300" b="0" dirty="0"/>
          </a:p>
          <a:p>
            <a:endParaRPr lang="en-US" sz="1300" b="0" dirty="0"/>
          </a:p>
          <a:p>
            <a:endParaRPr lang="en-US" sz="1300" b="0" dirty="0"/>
          </a:p>
          <a:p>
            <a:r>
              <a:rPr lang="en-US" dirty="0"/>
              <a:t>Reuse</a:t>
            </a:r>
          </a:p>
          <a:p>
            <a:pPr marL="342900" indent="-342900">
              <a:buFont typeface="Arial" panose="020B0604020202020204" pitchFamily="34" charset="0"/>
              <a:buChar char="•"/>
            </a:pPr>
            <a:r>
              <a:rPr lang="en-US" sz="1400" b="0" dirty="0" err="1"/>
              <a:t>Gamle</a:t>
            </a:r>
            <a:r>
              <a:rPr lang="en-US" sz="1400" b="0" dirty="0"/>
              <a:t> </a:t>
            </a:r>
            <a:r>
              <a:rPr lang="en-US" sz="1400" b="0" dirty="0" err="1"/>
              <a:t>Mursten</a:t>
            </a:r>
            <a:endParaRPr lang="en-US" sz="1400" b="0" dirty="0"/>
          </a:p>
          <a:p>
            <a:pPr marL="342900" indent="-342900">
              <a:buFont typeface="Arial" panose="020B0604020202020204" pitchFamily="34" charset="0"/>
              <a:buChar char="•"/>
            </a:pPr>
            <a:r>
              <a:rPr lang="en-US" sz="1400" b="0" dirty="0"/>
              <a:t>GSV</a:t>
            </a:r>
          </a:p>
          <a:p>
            <a:endParaRPr lang="en-US" sz="1300" b="0" dirty="0"/>
          </a:p>
          <a:p>
            <a:endParaRPr lang="en-US" sz="1300" b="0" dirty="0"/>
          </a:p>
          <a:p>
            <a:r>
              <a:rPr lang="en-US" dirty="0"/>
              <a:t>Demolition</a:t>
            </a:r>
          </a:p>
          <a:p>
            <a:pPr marL="285750" indent="-285750">
              <a:buFont typeface="Arial" panose="020B0604020202020204" pitchFamily="34" charset="0"/>
              <a:buChar char="•"/>
            </a:pPr>
            <a:r>
              <a:rPr lang="da-DK" sz="1400" b="0" dirty="0" err="1"/>
              <a:t>Norecco</a:t>
            </a:r>
            <a:endParaRPr lang="da-DK" sz="1400" b="0" dirty="0"/>
          </a:p>
          <a:p>
            <a:pPr marL="285750" indent="-285750">
              <a:buFont typeface="Arial" panose="020B0604020202020204" pitchFamily="34" charset="0"/>
              <a:buChar char="•"/>
            </a:pPr>
            <a:r>
              <a:rPr lang="da-DK" sz="1400" b="0" dirty="0"/>
              <a:t>J. Jensen</a:t>
            </a:r>
          </a:p>
          <a:p>
            <a:pPr marL="285750" indent="-285750">
              <a:buFont typeface="Arial" panose="020B0604020202020204" pitchFamily="34" charset="0"/>
              <a:buChar char="•"/>
            </a:pPr>
            <a:r>
              <a:rPr lang="da-DK" sz="1400" b="0" dirty="0" err="1"/>
              <a:t>Novopan</a:t>
            </a:r>
            <a:endParaRPr lang="da-DK" sz="1400" b="0" dirty="0"/>
          </a:p>
        </p:txBody>
      </p:sp>
      <p:sp>
        <p:nvSpPr>
          <p:cNvPr id="7" name="Pladsholder til tekst 6"/>
          <p:cNvSpPr>
            <a:spLocks noGrp="1"/>
          </p:cNvSpPr>
          <p:nvPr>
            <p:ph type="body" sz="quarter" idx="18"/>
          </p:nvPr>
        </p:nvSpPr>
        <p:spPr>
          <a:xfrm>
            <a:off x="8109887" y="980728"/>
            <a:ext cx="4078938" cy="5877271"/>
          </a:xfrm>
        </p:spPr>
        <p:txBody>
          <a:bodyPr/>
          <a:lstStyle/>
          <a:p>
            <a:pPr>
              <a:buNone/>
            </a:pPr>
            <a:r>
              <a:rPr lang="en-US" dirty="0">
                <a:solidFill>
                  <a:schemeClr val="bg1"/>
                </a:solidFill>
              </a:rPr>
              <a:t>Reuse on online platforms</a:t>
            </a:r>
          </a:p>
          <a:p>
            <a:pPr marL="285750" indent="-285750">
              <a:buFont typeface="Arial" panose="020B0604020202020204" pitchFamily="34" charset="0"/>
              <a:buChar char="•"/>
            </a:pPr>
            <a:r>
              <a:rPr lang="en-US" sz="1400" b="0" dirty="0">
                <a:solidFill>
                  <a:schemeClr val="bg1"/>
                </a:solidFill>
              </a:rPr>
              <a:t>Circle Bank</a:t>
            </a:r>
            <a:endParaRPr lang="da-DK" sz="1400" b="0" dirty="0">
              <a:solidFill>
                <a:schemeClr val="bg1"/>
              </a:solidFill>
            </a:endParaRPr>
          </a:p>
          <a:p>
            <a:pPr marL="285750" indent="-285750">
              <a:buFont typeface="Arial" panose="020B0604020202020204" pitchFamily="34" charset="0"/>
              <a:buChar char="•"/>
            </a:pPr>
            <a:r>
              <a:rPr lang="da-DK" sz="1400" b="0" dirty="0" err="1">
                <a:solidFill>
                  <a:schemeClr val="bg1"/>
                </a:solidFill>
              </a:rPr>
              <a:t>GreenDozer</a:t>
            </a:r>
            <a:endParaRPr lang="da-DK" sz="1400" b="0" dirty="0">
              <a:solidFill>
                <a:schemeClr val="bg1"/>
              </a:solidFill>
            </a:endParaRPr>
          </a:p>
          <a:p>
            <a:pPr marL="285750" indent="-285750">
              <a:buFont typeface="Arial" panose="020B0604020202020204" pitchFamily="34" charset="0"/>
              <a:buChar char="•"/>
            </a:pPr>
            <a:r>
              <a:rPr lang="da-DK" sz="1400" b="0" dirty="0" err="1">
                <a:solidFill>
                  <a:schemeClr val="bg1"/>
                </a:solidFill>
              </a:rPr>
              <a:t>Genbyg</a:t>
            </a:r>
            <a:endParaRPr lang="da-DK" sz="1400" b="0" dirty="0">
              <a:solidFill>
                <a:schemeClr val="bg1"/>
              </a:solidFill>
            </a:endParaRPr>
          </a:p>
          <a:p>
            <a:pPr marL="285750" indent="-285750">
              <a:buFont typeface="Arial" panose="020B0604020202020204" pitchFamily="34" charset="0"/>
              <a:buChar char="•"/>
            </a:pPr>
            <a:r>
              <a:rPr lang="da-DK" sz="1400" b="0" dirty="0">
                <a:solidFill>
                  <a:schemeClr val="bg1"/>
                </a:solidFill>
              </a:rPr>
              <a:t>JK-Genbrugscenter</a:t>
            </a: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22</a:t>
            </a:fld>
            <a:endParaRPr lang="da-DK" dirty="0"/>
          </a:p>
        </p:txBody>
      </p:sp>
      <p:sp>
        <p:nvSpPr>
          <p:cNvPr id="10" name="Pladsholder til dato 9"/>
          <p:cNvSpPr>
            <a:spLocks noGrp="1"/>
          </p:cNvSpPr>
          <p:nvPr>
            <p:ph type="dt" sz="half" idx="12"/>
          </p:nvPr>
        </p:nvSpPr>
        <p:spPr/>
        <p:txBody>
          <a:bodyPr/>
          <a:lstStyle/>
          <a:p>
            <a:fld id="{1CEF7C89-A34E-457E-94D0-14A108B63583}" type="datetime3">
              <a:rPr lang="en-GB" smtClean="0"/>
              <a:t>27 October, 2025</a:t>
            </a:fld>
            <a:endParaRPr lang="da-DK" dirty="0"/>
          </a:p>
        </p:txBody>
      </p:sp>
      <p:sp>
        <p:nvSpPr>
          <p:cNvPr id="12" name="Tekstfelt 11"/>
          <p:cNvSpPr txBox="1"/>
          <p:nvPr/>
        </p:nvSpPr>
        <p:spPr>
          <a:xfrm>
            <a:off x="4273215" y="6309320"/>
            <a:ext cx="3600400" cy="369332"/>
          </a:xfrm>
          <a:prstGeom prst="rect">
            <a:avLst/>
          </a:prstGeom>
          <a:noFill/>
        </p:spPr>
        <p:txBody>
          <a:bodyPr wrap="square" lIns="0" tIns="0" rIns="0" bIns="0" rtlCol="0">
            <a:spAutoFit/>
          </a:bodyPr>
          <a:lstStyle/>
          <a:p>
            <a:r>
              <a:rPr lang="da-DK" sz="1200" dirty="0"/>
              <a:t>For flere virksomheder, se ”</a:t>
            </a:r>
            <a:r>
              <a:rPr lang="da-DK" sz="1200" dirty="0">
                <a:hlinkClick r:id="rId2"/>
              </a:rPr>
              <a:t>Frontløberne i cirkulært byggeri</a:t>
            </a:r>
            <a:r>
              <a:rPr lang="da-DK" sz="1200" dirty="0"/>
              <a:t>”</a:t>
            </a:r>
            <a:endParaRPr lang="en-GB" sz="1200" dirty="0" err="1"/>
          </a:p>
        </p:txBody>
      </p:sp>
    </p:spTree>
    <p:extLst>
      <p:ext uri="{BB962C8B-B14F-4D97-AF65-F5344CB8AC3E}">
        <p14:creationId xmlns:p14="http://schemas.microsoft.com/office/powerpoint/2010/main" val="3806172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A picture containing sky, outdoor, building, city&#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8867" y="5661248"/>
            <a:ext cx="1989957" cy="1196752"/>
          </a:xfrm>
          <a:prstGeom prst="rect">
            <a:avLst/>
          </a:prstGeom>
          <a:noFill/>
          <a:ln>
            <a:noFill/>
          </a:ln>
        </p:spPr>
      </p:pic>
      <p:sp>
        <p:nvSpPr>
          <p:cNvPr id="2" name="Titel 1"/>
          <p:cNvSpPr>
            <a:spLocks noGrp="1"/>
          </p:cNvSpPr>
          <p:nvPr>
            <p:ph type="title"/>
          </p:nvPr>
        </p:nvSpPr>
        <p:spPr/>
        <p:txBody>
          <a:bodyPr/>
          <a:lstStyle/>
          <a:p>
            <a:r>
              <a:rPr lang="en-GB" sz="3600" dirty="0"/>
              <a:t>Case – 3XN GXN</a:t>
            </a:r>
          </a:p>
        </p:txBody>
      </p:sp>
      <p:sp>
        <p:nvSpPr>
          <p:cNvPr id="3" name="Pladsholder til indhold 2"/>
          <p:cNvSpPr>
            <a:spLocks noGrp="1"/>
          </p:cNvSpPr>
          <p:nvPr>
            <p:ph idx="1"/>
          </p:nvPr>
        </p:nvSpPr>
        <p:spPr>
          <a:xfrm>
            <a:off x="652687" y="872782"/>
            <a:ext cx="10886433" cy="4885996"/>
          </a:xfrm>
        </p:spPr>
        <p:txBody>
          <a:bodyPr numCol="2" spcCol="360000"/>
          <a:lstStyle/>
          <a:p>
            <a:pPr algn="just">
              <a:lnSpc>
                <a:spcPct val="100000"/>
              </a:lnSpc>
            </a:pPr>
            <a:r>
              <a:rPr lang="en-US" sz="1200" dirty="0"/>
              <a:t>Business Case </a:t>
            </a:r>
          </a:p>
          <a:p>
            <a:pPr algn="just">
              <a:lnSpc>
                <a:spcPct val="100000"/>
              </a:lnSpc>
              <a:buNone/>
            </a:pPr>
            <a:r>
              <a:rPr lang="en-US" sz="1200" b="0" dirty="0"/>
              <a:t>Leveraging Danish Architectural Expertise to Meet London's Circular Economy Policies in Construction</a:t>
            </a:r>
          </a:p>
          <a:p>
            <a:pPr algn="just">
              <a:lnSpc>
                <a:spcPct val="100000"/>
              </a:lnSpc>
            </a:pPr>
            <a:endParaRPr lang="en-US" sz="1200" b="0" dirty="0"/>
          </a:p>
          <a:p>
            <a:pPr algn="just">
              <a:lnSpc>
                <a:spcPct val="100000"/>
              </a:lnSpc>
            </a:pPr>
            <a:r>
              <a:rPr lang="en-US" sz="1200" dirty="0"/>
              <a:t>Objective</a:t>
            </a:r>
          </a:p>
          <a:p>
            <a:pPr algn="just">
              <a:lnSpc>
                <a:spcPct val="100000"/>
              </a:lnSpc>
            </a:pPr>
            <a:r>
              <a:rPr lang="en-US" sz="1200" b="0" dirty="0"/>
              <a:t>To utilize 3XN/GXN's innovative </a:t>
            </a:r>
            <a:r>
              <a:rPr lang="en-GB" sz="1200" b="0" dirty="0"/>
              <a:t>architecture, design, and consultancy </a:t>
            </a:r>
            <a:r>
              <a:rPr lang="en-US" sz="1200" b="0" dirty="0"/>
              <a:t>solutions, a Danish stronghold in sustainable and circular design, to meet London's Circular Economy Statements and create a sustainable and futureproofed building in London's Broadgate Campus.</a:t>
            </a:r>
          </a:p>
          <a:p>
            <a:pPr algn="just">
              <a:lnSpc>
                <a:spcPct val="100000"/>
              </a:lnSpc>
            </a:pPr>
            <a:endParaRPr lang="en-US" sz="1200" b="0" dirty="0"/>
          </a:p>
          <a:p>
            <a:pPr algn="just">
              <a:lnSpc>
                <a:spcPct val="100000"/>
              </a:lnSpc>
            </a:pPr>
            <a:r>
              <a:rPr lang="en-US" sz="1200" dirty="0"/>
              <a:t>Situation Analysis</a:t>
            </a:r>
          </a:p>
          <a:p>
            <a:pPr algn="just">
              <a:lnSpc>
                <a:spcPct val="100000"/>
              </a:lnSpc>
            </a:pPr>
            <a:r>
              <a:rPr lang="en-GB" sz="1200" b="0" dirty="0"/>
              <a:t>Greater London Authority's (GLA)</a:t>
            </a:r>
            <a:r>
              <a:rPr lang="en-US" sz="1200" b="0" dirty="0"/>
              <a:t>'s Circular Economy Statements require new buildings to be designed with circular economy principles at the heart. These principles prioritize the retention of materials at their highest value for as long as possible, reducing waste and promoting adaptability and sustainability. This policy applies to the largest developments in London, creating a demand for innovative building designs that meet these requirements.</a:t>
            </a:r>
          </a:p>
          <a:p>
            <a:pPr algn="just">
              <a:lnSpc>
                <a:spcPct val="100000"/>
              </a:lnSpc>
            </a:pPr>
            <a:endParaRPr lang="en-US" sz="1200" b="0" dirty="0"/>
          </a:p>
          <a:p>
            <a:pPr algn="just">
              <a:lnSpc>
                <a:spcPct val="100000"/>
              </a:lnSpc>
            </a:pPr>
            <a:r>
              <a:rPr lang="en-US" sz="1200" dirty="0"/>
              <a:t>Solution</a:t>
            </a:r>
          </a:p>
          <a:p>
            <a:pPr algn="just">
              <a:lnSpc>
                <a:spcPct val="100000"/>
              </a:lnSpc>
            </a:pPr>
            <a:r>
              <a:rPr lang="en-US" sz="1200" b="0" dirty="0"/>
              <a:t>3XN, a Danish architecture firm, along with its sustainability and innovation consultancy GXN, have been approved to provide the design for the 2 </a:t>
            </a:r>
            <a:r>
              <a:rPr lang="en-US" sz="1200" b="0" dirty="0" err="1"/>
              <a:t>Finsbury</a:t>
            </a:r>
            <a:r>
              <a:rPr lang="en-US" sz="1200" b="0" dirty="0"/>
              <a:t> Avenue project in London. The project is designed with circular economy principles in mind, and will be one of the first to comply with London's new circular economy policy. It is targeting BREEAM Outstanding and is designed to accommodate WELL standards. Alongside 2FA project design work, GXN have been working with the client to develop portfolio wide strategies for circular economy, embodied carbon, and material passports.</a:t>
            </a:r>
          </a:p>
          <a:p>
            <a:pPr algn="just">
              <a:lnSpc>
                <a:spcPct val="100000"/>
              </a:lnSpc>
            </a:pPr>
            <a:endParaRPr lang="en-US" sz="1200" b="0" dirty="0"/>
          </a:p>
          <a:p>
            <a:pPr algn="just">
              <a:lnSpc>
                <a:spcPct val="100000"/>
              </a:lnSpc>
              <a:buNone/>
            </a:pPr>
            <a:r>
              <a:rPr lang="en-US" sz="1200" dirty="0"/>
              <a:t>Benefits</a:t>
            </a:r>
          </a:p>
          <a:p>
            <a:pPr algn="just">
              <a:lnSpc>
                <a:spcPct val="100000"/>
              </a:lnSpc>
            </a:pPr>
            <a:endParaRPr lang="en-US" sz="1200" b="0" dirty="0"/>
          </a:p>
          <a:p>
            <a:pPr marL="228600" indent="-228600" algn="just">
              <a:lnSpc>
                <a:spcPct val="100000"/>
              </a:lnSpc>
              <a:buFont typeface="+mj-lt"/>
              <a:buAutoNum type="arabicPeriod"/>
            </a:pPr>
            <a:r>
              <a:rPr lang="en-US" sz="1200" dirty="0"/>
              <a:t>Environmental Impact</a:t>
            </a:r>
            <a:r>
              <a:rPr lang="en-US" sz="1200" b="0" dirty="0"/>
              <a:t>: The project is a Net Zero Carbon development, significantly reducing operation and embodied carbon.</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Circular Economy</a:t>
            </a:r>
            <a:r>
              <a:rPr lang="en-US" sz="1200" b="0" dirty="0"/>
              <a:t>: The design implements circular economy solutions across the project, focusing on both upcycling and adaptable design. This aligns with London's Circular Economy Statements</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Health and Wellbeing</a:t>
            </a:r>
            <a:r>
              <a:rPr lang="en-US" sz="1200" b="0" dirty="0"/>
              <a:t>: The building design incorporates a range of amenity spaces and is designed based on the latest in </a:t>
            </a:r>
            <a:r>
              <a:rPr lang="en-US" sz="1200" b="0" dirty="0" err="1"/>
              <a:t>behavioural</a:t>
            </a:r>
            <a:r>
              <a:rPr lang="en-US" sz="1200" b="0" dirty="0"/>
              <a:t> and social science, aiming to enhance the user's experience and wellbeing.</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Export Opportunities</a:t>
            </a:r>
            <a:r>
              <a:rPr lang="en-US" sz="1200" b="0" dirty="0"/>
              <a:t>: The successful implementation of 3XN/GXN's design in London can pave the way for further export opportunities of Danish </a:t>
            </a:r>
            <a:r>
              <a:rPr lang="en-GB" sz="1200" b="0" dirty="0"/>
              <a:t>architecture, design, and consultancy </a:t>
            </a:r>
            <a:r>
              <a:rPr lang="en-US" sz="1200" b="0" dirty="0"/>
              <a:t>solutions to other countries</a:t>
            </a:r>
          </a:p>
          <a:p>
            <a:pPr marL="228600" indent="-228600" algn="just">
              <a:lnSpc>
                <a:spcPct val="100000"/>
              </a:lnSpc>
              <a:buFont typeface="+mj-lt"/>
              <a:buAutoNum type="arabicPeriod"/>
            </a:pPr>
            <a:endParaRPr lang="en-US" sz="1200" b="0" dirty="0"/>
          </a:p>
          <a:p>
            <a:pPr algn="just">
              <a:lnSpc>
                <a:spcPct val="100000"/>
              </a:lnSpc>
            </a:pPr>
            <a:r>
              <a:rPr lang="en-US" sz="1200" dirty="0"/>
              <a:t>Investment</a:t>
            </a:r>
          </a:p>
          <a:p>
            <a:pPr algn="just">
              <a:lnSpc>
                <a:spcPct val="100000"/>
              </a:lnSpc>
            </a:pPr>
            <a:r>
              <a:rPr lang="en-US" sz="1200" b="0" dirty="0"/>
              <a:t>The investment required would be the cost of developing and implementing 3XN/GXN's design, including costs related to planning, construction, and ongoing support as well as additional costing for strategic portfolio level consultancy.</a:t>
            </a:r>
          </a:p>
          <a:p>
            <a:pPr algn="just">
              <a:lnSpc>
                <a:spcPct val="100000"/>
              </a:lnSpc>
            </a:pPr>
            <a:endParaRPr lang="en-US" sz="1200" b="0" dirty="0"/>
          </a:p>
          <a:p>
            <a:pPr algn="just">
              <a:lnSpc>
                <a:spcPct val="100000"/>
              </a:lnSpc>
            </a:pPr>
            <a:r>
              <a:rPr lang="en-US" sz="1200" dirty="0"/>
              <a:t>Return on Investment</a:t>
            </a:r>
          </a:p>
          <a:p>
            <a:pPr algn="just">
              <a:lnSpc>
                <a:spcPct val="100000"/>
              </a:lnSpc>
            </a:pPr>
            <a:r>
              <a:rPr lang="en-US" sz="1200" b="0" dirty="0"/>
              <a:t>The return on investment would be seen in the environmental impact of the building, the promotion of a circular economy, the enhancement of user wellbeing, and the potential for future export opportunities</a:t>
            </a:r>
          </a:p>
        </p:txBody>
      </p:sp>
      <p:sp>
        <p:nvSpPr>
          <p:cNvPr id="4" name="Pladsholder til dato 3"/>
          <p:cNvSpPr>
            <a:spLocks noGrp="1"/>
          </p:cNvSpPr>
          <p:nvPr>
            <p:ph type="dt" sz="half" idx="10"/>
          </p:nvPr>
        </p:nvSpPr>
        <p:spPr/>
        <p:txBody>
          <a:bodyPr/>
          <a:lstStyle/>
          <a:p>
            <a:fld id="{9BDAC3B6-7818-42EC-A648-7A221656EB2E}"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23</a:t>
            </a:fld>
            <a:endParaRPr lang="da-DK" dirty="0"/>
          </a:p>
        </p:txBody>
      </p:sp>
      <p:pic>
        <p:nvPicPr>
          <p:cNvPr id="1026" name="Picture 2" descr="C:\Users\b165637\AppData\Local\cBrain\F2\.tmp\Thumbnails\doc_309640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6740" y="350513"/>
            <a:ext cx="2638029" cy="52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997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286100" y="2253141"/>
            <a:ext cx="8755200" cy="2096840"/>
          </a:xfrm>
        </p:spPr>
        <p:txBody>
          <a:bodyPr/>
          <a:lstStyle/>
          <a:p>
            <a:pPr algn="l"/>
            <a:r>
              <a:rPr lang="en-GB" dirty="0"/>
              <a:t>Waste management</a:t>
            </a:r>
          </a:p>
        </p:txBody>
      </p:sp>
      <p:sp>
        <p:nvSpPr>
          <p:cNvPr id="3" name="Pladsholder til tekst 2"/>
          <p:cNvSpPr>
            <a:spLocks noGrp="1"/>
          </p:cNvSpPr>
          <p:nvPr>
            <p:ph type="body" sz="quarter" idx="11"/>
          </p:nvPr>
        </p:nvSpPr>
        <p:spPr/>
        <p:txBody>
          <a:bodyPr/>
          <a:lstStyle/>
          <a:p>
            <a:endParaRPr lang="en-GB"/>
          </a:p>
        </p:txBody>
      </p:sp>
      <p:sp>
        <p:nvSpPr>
          <p:cNvPr id="4" name="Pladsholder til tekst 3"/>
          <p:cNvSpPr>
            <a:spLocks noGrp="1"/>
          </p:cNvSpPr>
          <p:nvPr>
            <p:ph type="body" sz="quarter" idx="13"/>
          </p:nvPr>
        </p:nvSpPr>
        <p:spPr/>
        <p:txBody>
          <a:bodyPr/>
          <a:lstStyle/>
          <a:p>
            <a:endParaRPr lang="en-GB"/>
          </a:p>
        </p:txBody>
      </p:sp>
      <p:sp>
        <p:nvSpPr>
          <p:cNvPr id="5" name="Pladsholder til dato 4"/>
          <p:cNvSpPr>
            <a:spLocks noGrp="1"/>
          </p:cNvSpPr>
          <p:nvPr>
            <p:ph type="dt" sz="half" idx="14"/>
          </p:nvPr>
        </p:nvSpPr>
        <p:spPr/>
        <p:txBody>
          <a:bodyPr/>
          <a:lstStyle/>
          <a:p>
            <a:pPr marL="0" indent="0">
              <a:lnSpc>
                <a:spcPct val="93000"/>
              </a:lnSpc>
              <a:buFont typeface="Arial" panose="020B0604020202020204" pitchFamily="34" charset="0"/>
              <a:buChar char="​"/>
            </a:pPr>
            <a:endParaRPr lang="da-DK" dirty="0"/>
          </a:p>
        </p:txBody>
      </p:sp>
      <p:sp>
        <p:nvSpPr>
          <p:cNvPr id="6" name="Pladsholder til sidefod 5"/>
          <p:cNvSpPr>
            <a:spLocks noGrp="1"/>
          </p:cNvSpPr>
          <p:nvPr>
            <p:ph type="ftr" sz="quarter" idx="15"/>
          </p:nvPr>
        </p:nvSpPr>
        <p:spPr/>
        <p:txBody>
          <a:bodyPr/>
          <a:lstStyle/>
          <a:p>
            <a:r>
              <a:rPr lang="en-US"/>
              <a:t>/ Environmental Protection Agency / Danish Circular Economy Strongholds</a:t>
            </a:r>
            <a:endParaRPr lang="da-DK" dirty="0"/>
          </a:p>
        </p:txBody>
      </p:sp>
      <p:sp>
        <p:nvSpPr>
          <p:cNvPr id="7" name="Pladsholder til slidenummer 6"/>
          <p:cNvSpPr>
            <a:spLocks noGrp="1"/>
          </p:cNvSpPr>
          <p:nvPr>
            <p:ph type="sldNum" sz="quarter" idx="16"/>
          </p:nvPr>
        </p:nvSpPr>
        <p:spPr/>
        <p:txBody>
          <a:bodyPr/>
          <a:lstStyle/>
          <a:p>
            <a:fld id="{667EC89C-17A0-4E64-A6D2-B825673CEEDF}" type="slidenum">
              <a:rPr lang="da-DK" smtClean="0"/>
              <a:pPr/>
              <a:t>24</a:t>
            </a:fld>
            <a:endParaRPr lang="da-DK" dirty="0"/>
          </a:p>
        </p:txBody>
      </p:sp>
      <p:pic>
        <p:nvPicPr>
          <p:cNvPr id="8" name="Billede 7"/>
          <p:cNvPicPr>
            <a:picLocks noChangeAspect="1"/>
          </p:cNvPicPr>
          <p:nvPr/>
        </p:nvPicPr>
        <p:blipFill>
          <a:blip r:embed="rId2"/>
          <a:stretch>
            <a:fillRect/>
          </a:stretch>
        </p:blipFill>
        <p:spPr>
          <a:xfrm>
            <a:off x="891853" y="4230695"/>
            <a:ext cx="1929600" cy="1595229"/>
          </a:xfrm>
          <a:prstGeom prst="rect">
            <a:avLst/>
          </a:prstGeom>
        </p:spPr>
      </p:pic>
      <p:pic>
        <p:nvPicPr>
          <p:cNvPr id="9" name="Billede 8"/>
          <p:cNvPicPr>
            <a:picLocks noChangeAspect="1"/>
          </p:cNvPicPr>
          <p:nvPr/>
        </p:nvPicPr>
        <p:blipFill>
          <a:blip r:embed="rId3"/>
          <a:stretch>
            <a:fillRect/>
          </a:stretch>
        </p:blipFill>
        <p:spPr>
          <a:xfrm>
            <a:off x="891853" y="2325309"/>
            <a:ext cx="1929600" cy="1676656"/>
          </a:xfrm>
          <a:prstGeom prst="rect">
            <a:avLst/>
          </a:prstGeom>
        </p:spPr>
      </p:pic>
      <p:pic>
        <p:nvPicPr>
          <p:cNvPr id="10" name="Billede 9"/>
          <p:cNvPicPr>
            <a:picLocks noChangeAspect="1"/>
          </p:cNvPicPr>
          <p:nvPr/>
        </p:nvPicPr>
        <p:blipFill>
          <a:blip r:embed="rId4"/>
          <a:stretch>
            <a:fillRect/>
          </a:stretch>
        </p:blipFill>
        <p:spPr>
          <a:xfrm>
            <a:off x="891853" y="452669"/>
            <a:ext cx="1929600" cy="1648800"/>
          </a:xfrm>
          <a:prstGeom prst="rect">
            <a:avLst/>
          </a:prstGeom>
        </p:spPr>
      </p:pic>
    </p:spTree>
    <p:extLst>
      <p:ext uri="{BB962C8B-B14F-4D97-AF65-F5344CB8AC3E}">
        <p14:creationId xmlns:p14="http://schemas.microsoft.com/office/powerpoint/2010/main" val="6209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0" y="0"/>
            <a:ext cx="12205486" cy="685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p:cNvSpPr>
            <a:spLocks noGrp="1"/>
          </p:cNvSpPr>
          <p:nvPr>
            <p:ph type="title"/>
          </p:nvPr>
        </p:nvSpPr>
        <p:spPr>
          <a:xfrm>
            <a:off x="635987" y="212289"/>
            <a:ext cx="10886431" cy="468000"/>
          </a:xfrm>
        </p:spPr>
        <p:txBody>
          <a:bodyPr/>
          <a:lstStyle/>
          <a:p>
            <a:r>
              <a:rPr lang="en-GB" sz="3600" dirty="0"/>
              <a:t>Waste Management</a:t>
            </a:r>
          </a:p>
        </p:txBody>
      </p:sp>
      <p:sp>
        <p:nvSpPr>
          <p:cNvPr id="3" name="Pladsholder til indhold 2"/>
          <p:cNvSpPr>
            <a:spLocks noGrp="1"/>
          </p:cNvSpPr>
          <p:nvPr>
            <p:ph idx="1"/>
          </p:nvPr>
        </p:nvSpPr>
        <p:spPr>
          <a:xfrm>
            <a:off x="641742" y="827341"/>
            <a:ext cx="7747153" cy="2683637"/>
          </a:xfrm>
        </p:spPr>
        <p:txBody>
          <a:bodyPr/>
          <a:lstStyle/>
          <a:p>
            <a:pPr algn="just">
              <a:lnSpc>
                <a:spcPct val="100000"/>
              </a:lnSpc>
            </a:pPr>
            <a:r>
              <a:rPr lang="en-GB" sz="1200" dirty="0">
                <a:solidFill>
                  <a:schemeClr val="bg1"/>
                </a:solidFill>
              </a:rPr>
              <a:t>Waste Management in the Circular Economy</a:t>
            </a:r>
          </a:p>
          <a:p>
            <a:pPr algn="just">
              <a:lnSpc>
                <a:spcPct val="100000"/>
              </a:lnSpc>
            </a:pPr>
            <a:r>
              <a:rPr lang="en-US" sz="1200" b="0" dirty="0">
                <a:solidFill>
                  <a:schemeClr val="bg1"/>
                </a:solidFill>
              </a:rPr>
              <a:t>Waste management is a pivotal component of the circular economy, especially considering that 2.1 billion tons of municipal solid waste are produced globally every year, with a concerning 33% of that not managed in an environmentally safe manner. Denmark, however, has made commendable strides in this area, with only 1% of waste ending up in landfills, a figure significantly lower than the EU average of 24%. The waste management sector comprises various stakeholders, such as municipal authorities, waste collectors, recycling facilities, and waste-to-energy plants, all working towards the common goal of managing waste in a way that safeguards both human health and the environment. However, the economic viability of recycling remains a contentious issue. Despite its environmental benefits over landfilling and incineration, the cost of recycling, driven by expenses in collection, sorting, and processing, often surpasses that of using virgin materials. The successful operation of the Danish waste management system owes much to the effective collaboration between the government, municipalities, and industry. This synergy has resulted in a remarkable shift towards a more circular economy model, making Denmark a leading figure in this sector.</a:t>
            </a:r>
          </a:p>
          <a:p>
            <a:pPr algn="just"/>
            <a:endParaRPr lang="en-US" sz="1200" b="0" dirty="0">
              <a:solidFill>
                <a:schemeClr val="bg1"/>
              </a:solidFill>
            </a:endParaRPr>
          </a:p>
        </p:txBody>
      </p:sp>
      <p:sp>
        <p:nvSpPr>
          <p:cNvPr id="4" name="Pladsholder til dato 3"/>
          <p:cNvSpPr>
            <a:spLocks noGrp="1"/>
          </p:cNvSpPr>
          <p:nvPr>
            <p:ph type="dt" sz="half" idx="10"/>
          </p:nvPr>
        </p:nvSpPr>
        <p:spPr/>
        <p:txBody>
          <a:bodyPr/>
          <a:lstStyle/>
          <a:p>
            <a:fld id="{ED6D26C8-76D3-41A0-B99C-273B6CCEE601}"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25</a:t>
            </a:fld>
            <a:endParaRPr lang="da-DK" dirty="0"/>
          </a:p>
        </p:txBody>
      </p:sp>
      <p:sp>
        <p:nvSpPr>
          <p:cNvPr id="7" name="Tekstfelt 6"/>
          <p:cNvSpPr txBox="1"/>
          <p:nvPr/>
        </p:nvSpPr>
        <p:spPr>
          <a:xfrm>
            <a:off x="651516" y="3768717"/>
            <a:ext cx="7737379" cy="2769989"/>
          </a:xfrm>
          <a:prstGeom prst="rect">
            <a:avLst/>
          </a:prstGeom>
          <a:noFill/>
        </p:spPr>
        <p:txBody>
          <a:bodyPr wrap="square" lIns="0" tIns="0" rIns="0" bIns="0" rtlCol="0">
            <a:spAutoFit/>
          </a:bodyPr>
          <a:lstStyle/>
          <a:p>
            <a:pPr algn="just"/>
            <a:r>
              <a:rPr lang="en-US" sz="1200" b="1" dirty="0">
                <a:solidFill>
                  <a:schemeClr val="bg1"/>
                </a:solidFill>
              </a:rPr>
              <a:t>Characteristics of Danish Waste Management Industry</a:t>
            </a:r>
          </a:p>
          <a:p>
            <a:pPr algn="just"/>
            <a:endParaRPr lang="en-US" sz="1200" dirty="0">
              <a:solidFill>
                <a:schemeClr val="bg1"/>
              </a:solidFill>
            </a:endParaRPr>
          </a:p>
          <a:p>
            <a:pPr marL="285750" indent="-285750" algn="just">
              <a:buFont typeface="Arial" panose="020B0604020202020204" pitchFamily="34" charset="0"/>
              <a:buChar char="•"/>
            </a:pPr>
            <a:r>
              <a:rPr lang="en-US" sz="1200" b="1" dirty="0">
                <a:solidFill>
                  <a:schemeClr val="bg1"/>
                </a:solidFill>
              </a:rPr>
              <a:t>Comprehensive Coordination</a:t>
            </a:r>
            <a:r>
              <a:rPr lang="en-US" sz="1200" dirty="0">
                <a:solidFill>
                  <a:schemeClr val="bg1"/>
                </a:solidFill>
              </a:rPr>
              <a:t>: Danish municipalities have been organizing waste management for several decades, resulting in extensive knowledge and experience. The private sector, including consultants, waste handling companies, and technology providers, further support these efforts.</a:t>
            </a:r>
          </a:p>
          <a:p>
            <a:pPr marL="285750" indent="-285750" algn="just">
              <a:buFont typeface="Arial" panose="020B0604020202020204" pitchFamily="34" charset="0"/>
              <a:buChar char="•"/>
            </a:pPr>
            <a:r>
              <a:rPr lang="en-US" sz="1200" b="1" dirty="0">
                <a:solidFill>
                  <a:schemeClr val="bg1"/>
                </a:solidFill>
              </a:rPr>
              <a:t>Focus on Sustainability</a:t>
            </a:r>
            <a:r>
              <a:rPr lang="en-US" sz="1200" dirty="0">
                <a:solidFill>
                  <a:schemeClr val="bg1"/>
                </a:solidFill>
              </a:rPr>
              <a:t>: The Danish municipalities and private sector continuously strive for sustainability and circular economy goals. They work together to develop an efficient waste sector with a high degree of recycling and resource utilization.</a:t>
            </a:r>
          </a:p>
          <a:p>
            <a:pPr marL="285750" indent="-285750" algn="just">
              <a:buFont typeface="Arial" panose="020B0604020202020204" pitchFamily="34" charset="0"/>
              <a:buChar char="•"/>
            </a:pPr>
            <a:r>
              <a:rPr lang="en-US" sz="1200" b="1" dirty="0">
                <a:solidFill>
                  <a:schemeClr val="bg1"/>
                </a:solidFill>
              </a:rPr>
              <a:t>Efficient Waste Treatment</a:t>
            </a:r>
            <a:r>
              <a:rPr lang="en-US" sz="1200" dirty="0">
                <a:solidFill>
                  <a:schemeClr val="bg1"/>
                </a:solidFill>
              </a:rPr>
              <a:t>: Denmark is renowned for its waste treatment with a high level of energy production from waste-to-energy plants –  which is waste management but not circular economy. In Denmark, residuals from these plants are also effectively used.</a:t>
            </a:r>
          </a:p>
          <a:p>
            <a:pPr marL="285750" indent="-285750" algn="just">
              <a:buFont typeface="Arial" panose="020B0604020202020204" pitchFamily="34" charset="0"/>
              <a:buChar char="•"/>
            </a:pPr>
            <a:r>
              <a:rPr lang="en-US" sz="1200" b="1" dirty="0">
                <a:solidFill>
                  <a:schemeClr val="bg1"/>
                </a:solidFill>
              </a:rPr>
              <a:t>Advanced Data Collection</a:t>
            </a:r>
            <a:r>
              <a:rPr lang="en-US" sz="1200" dirty="0">
                <a:solidFill>
                  <a:schemeClr val="bg1"/>
                </a:solidFill>
              </a:rPr>
              <a:t>: Denmark boasts a well-developed digital Waste Data System (ADS), which forms the foundation of its waste management and circular economy. This system provides comprehensive data that is instrumental in strategic planning and decision-making.</a:t>
            </a:r>
          </a:p>
          <a:p>
            <a:pPr algn="just"/>
            <a:endParaRPr lang="en-GB" sz="1200" dirty="0" err="1">
              <a:solidFill>
                <a:schemeClr val="accent1"/>
              </a:solidFill>
            </a:endParaRPr>
          </a:p>
        </p:txBody>
      </p:sp>
      <p:sp>
        <p:nvSpPr>
          <p:cNvPr id="8" name="Rektangel 7"/>
          <p:cNvSpPr/>
          <p:nvPr/>
        </p:nvSpPr>
        <p:spPr>
          <a:xfrm>
            <a:off x="8542684" y="-33299"/>
            <a:ext cx="3662802" cy="6891299"/>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kstfelt 9"/>
          <p:cNvSpPr txBox="1"/>
          <p:nvPr/>
        </p:nvSpPr>
        <p:spPr>
          <a:xfrm>
            <a:off x="8753905" y="827027"/>
            <a:ext cx="3240360" cy="5170646"/>
          </a:xfrm>
          <a:prstGeom prst="rect">
            <a:avLst/>
          </a:prstGeom>
          <a:noFill/>
        </p:spPr>
        <p:txBody>
          <a:bodyPr wrap="square" lIns="0" tIns="0" rIns="0" bIns="0" rtlCol="0">
            <a:spAutoFit/>
          </a:bodyPr>
          <a:lstStyle/>
          <a:p>
            <a:pPr algn="ctr"/>
            <a:r>
              <a:rPr lang="en-GB" sz="1200" b="1" dirty="0">
                <a:solidFill>
                  <a:schemeClr val="accent1"/>
                </a:solidFill>
              </a:rPr>
              <a:t>Drivers for a possible market</a:t>
            </a:r>
          </a:p>
          <a:p>
            <a:pPr algn="ctr"/>
            <a:endParaRPr lang="en-GB" sz="1200" u="sng" dirty="0">
              <a:solidFill>
                <a:schemeClr val="accent1"/>
              </a:solidFill>
            </a:endParaRPr>
          </a:p>
          <a:p>
            <a:pPr algn="just"/>
            <a:r>
              <a:rPr lang="en-US" sz="1200" dirty="0">
                <a:solidFill>
                  <a:schemeClr val="accent1"/>
                </a:solidFill>
              </a:rPr>
              <a:t>EU member states have actively managed waste for decades. However, in the east and south of Europe, much waste is landfilled instead of being incinerated or recycled, as the case mostly is in the North and West of Europe. The European Green Deal and the subsequent Circular Economy Action Plan are ambitiously pushing a transition towards circularity of waste management as well as product design, promoting waste sorting, reuse and recycling, as new markets for secondary resources, and new product designs.</a:t>
            </a:r>
            <a:endParaRPr lang="da-DK" sz="1200" dirty="0">
              <a:solidFill>
                <a:schemeClr val="accent1"/>
              </a:solidFill>
            </a:endParaRPr>
          </a:p>
          <a:p>
            <a:pPr algn="just"/>
            <a:r>
              <a:rPr lang="en-US" sz="1200" dirty="0">
                <a:solidFill>
                  <a:schemeClr val="accent1"/>
                </a:solidFill>
              </a:rPr>
              <a:t> </a:t>
            </a:r>
            <a:endParaRPr lang="da-DK" sz="1200" dirty="0">
              <a:solidFill>
                <a:schemeClr val="accent1"/>
              </a:solidFill>
            </a:endParaRPr>
          </a:p>
          <a:p>
            <a:pPr algn="just"/>
            <a:r>
              <a:rPr lang="en-US" sz="1200" dirty="0">
                <a:solidFill>
                  <a:schemeClr val="accent1"/>
                </a:solidFill>
              </a:rPr>
              <a:t>Municipal solid waste generation is strongly correlated with national income. As economies continue to grow rapidly in especially middle-income countries, waste generation per capita will increase steadily, putting pressure on current unsustainable practices, and create a market for sustainable infrastructure and waste management systems. Willingness to pay for effective solutions in urbanized areas, are often running ahead of political will to take the relevant decisions, such as prioritizing investments, consumer funding and organizational reforms.</a:t>
            </a:r>
            <a:endParaRPr lang="en-US"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9439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1052736"/>
            <a:ext cx="4078938" cy="5760640"/>
          </a:xfrm>
        </p:spPr>
        <p:txBody>
          <a:bodyPr/>
          <a:lstStyle/>
          <a:p>
            <a:pPr algn="just">
              <a:lnSpc>
                <a:spcPct val="100000"/>
              </a:lnSpc>
            </a:pPr>
            <a:r>
              <a:rPr lang="en-GB" dirty="0"/>
              <a:t>Consultancy</a:t>
            </a:r>
          </a:p>
          <a:p>
            <a:pPr algn="just">
              <a:lnSpc>
                <a:spcPct val="100000"/>
              </a:lnSpc>
            </a:pPr>
            <a:r>
              <a:rPr lang="en-US" sz="1200" b="0" dirty="0"/>
              <a:t>Several engineering consultancies provide a wide array of services related to the design, planning, and implementation of technical and infrastructural projects. Their work often encompasses sectors such as waste management, water and sanitation, environmental engineering, and sustainable urban development.</a:t>
            </a:r>
          </a:p>
          <a:p>
            <a:pPr algn="just">
              <a:lnSpc>
                <a:spcPct val="100000"/>
              </a:lnSpc>
            </a:pPr>
            <a:endParaRPr lang="en-US" sz="1200" b="0" dirty="0"/>
          </a:p>
          <a:p>
            <a:pPr algn="just">
              <a:lnSpc>
                <a:spcPct val="100000"/>
              </a:lnSpc>
            </a:pPr>
            <a:r>
              <a:rPr lang="en-US" sz="1200" b="0" dirty="0"/>
              <a:t>Other consultancies focus on providing strategic advice, policy guidance, and actionable insights to help organizations achieve their sustainability goals. This include services in behavioral change strategies to promote sustainable practices as well as development and implementation of holistic sustainability strategies.</a:t>
            </a:r>
          </a:p>
        </p:txBody>
      </p:sp>
      <p:sp>
        <p:nvSpPr>
          <p:cNvPr id="6" name="Pladsholder til tekst 5"/>
          <p:cNvSpPr>
            <a:spLocks noGrp="1"/>
          </p:cNvSpPr>
          <p:nvPr>
            <p:ph type="body" sz="quarter" idx="17"/>
          </p:nvPr>
        </p:nvSpPr>
        <p:spPr>
          <a:xfrm>
            <a:off x="4054943" y="1052736"/>
            <a:ext cx="4078938" cy="5805264"/>
          </a:xfrm>
        </p:spPr>
        <p:txBody>
          <a:bodyPr/>
          <a:lstStyle/>
          <a:p>
            <a:pPr algn="just">
              <a:lnSpc>
                <a:spcPct val="100000"/>
              </a:lnSpc>
            </a:pPr>
            <a:r>
              <a:rPr lang="en-US" dirty="0"/>
              <a:t>Equipment Providers</a:t>
            </a:r>
          </a:p>
          <a:p>
            <a:pPr algn="just">
              <a:lnSpc>
                <a:spcPct val="100000"/>
              </a:lnSpc>
            </a:pPr>
            <a:r>
              <a:rPr lang="en-US" sz="1200" b="0" dirty="0"/>
              <a:t>Danish waste management equipment providers lead the global industry by delivering cutting-edge solutions for efficient waste handling. Specializing in advanced sorting machinery, recycling equipment, and streamlined waste processing systems, these firms are sought after internationally for their precision engineering and operational reliability.</a:t>
            </a:r>
            <a:endParaRPr lang="en-GB" sz="1200" b="0" dirty="0"/>
          </a:p>
          <a:p>
            <a:pPr algn="just">
              <a:lnSpc>
                <a:spcPct val="100000"/>
              </a:lnSpc>
            </a:pPr>
            <a:endParaRPr lang="en-GB" sz="1300" b="0" dirty="0"/>
          </a:p>
          <a:p>
            <a:pPr algn="just">
              <a:lnSpc>
                <a:spcPct val="100000"/>
              </a:lnSpc>
            </a:pPr>
            <a:r>
              <a:rPr lang="en-GB" dirty="0"/>
              <a:t>Robot Technology</a:t>
            </a:r>
          </a:p>
          <a:p>
            <a:pPr algn="just">
              <a:lnSpc>
                <a:spcPct val="100000"/>
              </a:lnSpc>
              <a:buNone/>
            </a:pPr>
            <a:r>
              <a:rPr lang="en-US" sz="1200" b="0" dirty="0"/>
              <a:t>A cluster of Danish firms are in the forefront of robot technology globally. Intelligent robots can improve the efficiency and accuracy of waste sorting, leading to a higher percentage of waste being recycled and reused, rather than incinerated. Furthermore, automated robots capacity for continuous learning allows them to adapt to future changes in waste streams.</a:t>
            </a:r>
            <a:endParaRPr lang="en-GB" sz="1200" b="0" dirty="0"/>
          </a:p>
        </p:txBody>
      </p:sp>
      <p:sp>
        <p:nvSpPr>
          <p:cNvPr id="7" name="Pladsholder til tekst 6"/>
          <p:cNvSpPr>
            <a:spLocks noGrp="1"/>
          </p:cNvSpPr>
          <p:nvPr>
            <p:ph type="body" sz="quarter" idx="18"/>
          </p:nvPr>
        </p:nvSpPr>
        <p:spPr>
          <a:xfrm>
            <a:off x="8109887" y="1052736"/>
            <a:ext cx="4078938" cy="5805264"/>
          </a:xfrm>
        </p:spPr>
        <p:txBody>
          <a:bodyPr/>
          <a:lstStyle/>
          <a:p>
            <a:pPr algn="just">
              <a:lnSpc>
                <a:spcPct val="100000"/>
              </a:lnSpc>
            </a:pPr>
            <a:r>
              <a:rPr lang="en-US" dirty="0">
                <a:solidFill>
                  <a:schemeClr val="bg1"/>
                </a:solidFill>
              </a:rPr>
              <a:t>Planning and organization</a:t>
            </a:r>
          </a:p>
          <a:p>
            <a:pPr algn="just">
              <a:lnSpc>
                <a:spcPct val="100000"/>
              </a:lnSpc>
            </a:pPr>
            <a:r>
              <a:rPr lang="en-US" sz="1200" b="0" dirty="0">
                <a:solidFill>
                  <a:schemeClr val="bg1"/>
                </a:solidFill>
              </a:rPr>
              <a:t>The municipal responsibility for the handling of Danish household waste has given the Danish municipalities a unique position. The comprehensive planning of waste management has led to formation of a complex administrative and operational organization, from which concrete experiences can be drawn in many ways.</a:t>
            </a:r>
          </a:p>
          <a:p>
            <a:pPr algn="just">
              <a:lnSpc>
                <a:spcPct val="100000"/>
              </a:lnSpc>
              <a:buNone/>
            </a:pPr>
            <a:endParaRPr lang="en-US" sz="1300" b="0" dirty="0">
              <a:solidFill>
                <a:schemeClr val="bg1"/>
              </a:solidFill>
            </a:endParaRPr>
          </a:p>
          <a:p>
            <a:pPr algn="just">
              <a:lnSpc>
                <a:spcPct val="100000"/>
              </a:lnSpc>
            </a:pPr>
            <a:r>
              <a:rPr lang="en-US" dirty="0">
                <a:solidFill>
                  <a:schemeClr val="bg1"/>
                </a:solidFill>
              </a:rPr>
              <a:t>Waste Data</a:t>
            </a:r>
          </a:p>
          <a:p>
            <a:pPr algn="just">
              <a:lnSpc>
                <a:spcPct val="100000"/>
              </a:lnSpc>
            </a:pPr>
            <a:r>
              <a:rPr lang="en-US" sz="1200" b="0" dirty="0">
                <a:solidFill>
                  <a:schemeClr val="bg1"/>
                </a:solidFill>
              </a:rPr>
              <a:t>Denmark's advanced digital Waste Data System (ADS) is a cornerstone of its waste management and circular economy. This comprehensive data system, with its strategic planning and decision-making capabilities, could be instrumental to countries worldwide seeking to enhance their waste management strategies and adopt circular economy principles.</a:t>
            </a: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26</a:t>
            </a:fld>
            <a:endParaRPr lang="da-DK" dirty="0"/>
          </a:p>
        </p:txBody>
      </p:sp>
      <p:sp>
        <p:nvSpPr>
          <p:cNvPr id="10" name="Pladsholder til dato 9"/>
          <p:cNvSpPr>
            <a:spLocks noGrp="1"/>
          </p:cNvSpPr>
          <p:nvPr>
            <p:ph type="dt" sz="half" idx="12"/>
          </p:nvPr>
        </p:nvSpPr>
        <p:spPr/>
        <p:txBody>
          <a:bodyPr/>
          <a:lstStyle/>
          <a:p>
            <a:fld id="{D55ECBB5-2DCF-406F-825F-1C1C0AD9CFFB}" type="datetime3">
              <a:rPr lang="en-GB" smtClean="0"/>
              <a:t>27 October, 2025</a:t>
            </a:fld>
            <a:endParaRPr lang="da-DK" dirty="0"/>
          </a:p>
        </p:txBody>
      </p:sp>
    </p:spTree>
    <p:extLst>
      <p:ext uri="{BB962C8B-B14F-4D97-AF65-F5344CB8AC3E}">
        <p14:creationId xmlns:p14="http://schemas.microsoft.com/office/powerpoint/2010/main" val="3312750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980728"/>
            <a:ext cx="4078938" cy="5832648"/>
          </a:xfrm>
        </p:spPr>
        <p:txBody>
          <a:bodyPr/>
          <a:lstStyle/>
          <a:p>
            <a:pPr>
              <a:buNone/>
            </a:pPr>
            <a:r>
              <a:rPr lang="en-GB" dirty="0"/>
              <a:t>Consultancy (engineering)</a:t>
            </a:r>
          </a:p>
          <a:p>
            <a:pPr marL="285750" indent="-285750">
              <a:buFont typeface="Arial" panose="020B0604020202020204" pitchFamily="34" charset="0"/>
              <a:buChar char="•"/>
            </a:pPr>
            <a:r>
              <a:rPr lang="en-GB" sz="1400" b="0" dirty="0" err="1"/>
              <a:t>Rambøll</a:t>
            </a:r>
            <a:endParaRPr lang="en-GB" sz="1400" b="0" dirty="0"/>
          </a:p>
          <a:p>
            <a:pPr marL="285750" indent="-285750">
              <a:buFont typeface="Arial" panose="020B0604020202020204" pitchFamily="34" charset="0"/>
              <a:buChar char="•"/>
            </a:pPr>
            <a:r>
              <a:rPr lang="en-GB" sz="1400" b="0" dirty="0"/>
              <a:t>COWI</a:t>
            </a:r>
          </a:p>
          <a:p>
            <a:pPr marL="285750" indent="-285750">
              <a:buFont typeface="Arial" panose="020B0604020202020204" pitchFamily="34" charset="0"/>
              <a:buChar char="•"/>
            </a:pPr>
            <a:r>
              <a:rPr lang="en-GB" sz="1400" b="0" dirty="0"/>
              <a:t>NIRAS</a:t>
            </a:r>
          </a:p>
          <a:p>
            <a:pPr marL="285750" indent="-285750">
              <a:buFont typeface="Arial" panose="020B0604020202020204" pitchFamily="34" charset="0"/>
              <a:buChar char="•"/>
            </a:pPr>
            <a:endParaRPr lang="en-GB" sz="1400" b="0" dirty="0"/>
          </a:p>
          <a:p>
            <a:pPr>
              <a:buNone/>
            </a:pPr>
            <a:r>
              <a:rPr lang="en-GB" dirty="0"/>
              <a:t>Consultancy (</a:t>
            </a:r>
            <a:r>
              <a:rPr lang="da-DK" dirty="0" err="1"/>
              <a:t>strategy</a:t>
            </a:r>
            <a:r>
              <a:rPr lang="da-DK" dirty="0"/>
              <a:t> and </a:t>
            </a:r>
            <a:r>
              <a:rPr lang="da-DK" dirty="0" err="1"/>
              <a:t>advisory</a:t>
            </a:r>
            <a:r>
              <a:rPr lang="da-DK" dirty="0"/>
              <a:t>)</a:t>
            </a:r>
            <a:endParaRPr lang="en-GB" dirty="0"/>
          </a:p>
          <a:p>
            <a:pPr marL="285750" indent="-285750">
              <a:buFont typeface="Arial" panose="020B0604020202020204" pitchFamily="34" charset="0"/>
              <a:buChar char="•"/>
            </a:pPr>
            <a:r>
              <a:rPr lang="en-GB" sz="1400" b="0" dirty="0"/>
              <a:t>Behave Green</a:t>
            </a:r>
          </a:p>
          <a:p>
            <a:pPr marL="285750" indent="-285750">
              <a:buFont typeface="Arial" panose="020B0604020202020204" pitchFamily="34" charset="0"/>
              <a:buChar char="•"/>
            </a:pPr>
            <a:r>
              <a:rPr lang="en-GB" sz="1400" b="0" dirty="0" err="1"/>
              <a:t>Norion</a:t>
            </a:r>
            <a:endParaRPr lang="en-GB" sz="1400" b="0" dirty="0"/>
          </a:p>
          <a:p>
            <a:pPr marL="285750" indent="-285750">
              <a:buFont typeface="Arial" panose="020B0604020202020204" pitchFamily="34" charset="0"/>
              <a:buChar char="•"/>
            </a:pPr>
            <a:r>
              <a:rPr lang="en-GB" sz="1400" b="0" dirty="0" err="1"/>
              <a:t>Sustainia</a:t>
            </a:r>
            <a:endParaRPr lang="en-GB" sz="1400" b="0" dirty="0"/>
          </a:p>
          <a:p>
            <a:pPr marL="285750" indent="-285750">
              <a:buFont typeface="Arial" panose="020B0604020202020204" pitchFamily="34" charset="0"/>
              <a:buChar char="•"/>
            </a:pPr>
            <a:endParaRPr lang="en-GB" sz="1300" b="0" dirty="0"/>
          </a:p>
        </p:txBody>
      </p:sp>
      <p:sp>
        <p:nvSpPr>
          <p:cNvPr id="6" name="Pladsholder til tekst 5"/>
          <p:cNvSpPr>
            <a:spLocks noGrp="1"/>
          </p:cNvSpPr>
          <p:nvPr>
            <p:ph type="body" sz="quarter" idx="17"/>
          </p:nvPr>
        </p:nvSpPr>
        <p:spPr>
          <a:xfrm>
            <a:off x="4054943" y="980728"/>
            <a:ext cx="4078938" cy="5877272"/>
          </a:xfrm>
        </p:spPr>
        <p:txBody>
          <a:bodyPr/>
          <a:lstStyle/>
          <a:p>
            <a:r>
              <a:rPr lang="en-US" dirty="0"/>
              <a:t>Equipment Providers</a:t>
            </a:r>
          </a:p>
          <a:p>
            <a:pPr marL="285750" indent="-285750">
              <a:buFont typeface="Arial" panose="020B0604020202020204" pitchFamily="34" charset="0"/>
              <a:buChar char="•"/>
            </a:pPr>
            <a:r>
              <a:rPr lang="da-DK" sz="1400" b="0" dirty="0" err="1"/>
              <a:t>Eldan</a:t>
            </a:r>
            <a:endParaRPr lang="da-DK" sz="1400" b="0" dirty="0"/>
          </a:p>
          <a:p>
            <a:pPr marL="285750" indent="-285750">
              <a:buFont typeface="Arial" panose="020B0604020202020204" pitchFamily="34" charset="0"/>
              <a:buChar char="•"/>
            </a:pPr>
            <a:r>
              <a:rPr lang="da-DK" sz="1400" b="0" dirty="0"/>
              <a:t>Anker Andersen</a:t>
            </a:r>
          </a:p>
          <a:p>
            <a:pPr marL="285750" indent="-285750">
              <a:buFont typeface="Arial" panose="020B0604020202020204" pitchFamily="34" charset="0"/>
              <a:buChar char="•"/>
            </a:pPr>
            <a:r>
              <a:rPr lang="da-DK" sz="1400" b="0" dirty="0" err="1"/>
              <a:t>Wamatech</a:t>
            </a:r>
            <a:endParaRPr lang="da-DK" sz="1400" b="0" dirty="0"/>
          </a:p>
          <a:p>
            <a:pPr marL="285750" indent="-285750">
              <a:buFont typeface="Arial" panose="020B0604020202020204" pitchFamily="34" charset="0"/>
              <a:buChar char="•"/>
            </a:pPr>
            <a:r>
              <a:rPr lang="da-DK" sz="1400" b="0" dirty="0" err="1"/>
              <a:t>Bramidan</a:t>
            </a:r>
            <a:endParaRPr lang="da-DK" sz="1400" b="0" dirty="0"/>
          </a:p>
          <a:p>
            <a:pPr marL="285750" indent="-285750">
              <a:buFont typeface="Arial" panose="020B0604020202020204" pitchFamily="34" charset="0"/>
              <a:buChar char="•"/>
            </a:pPr>
            <a:r>
              <a:rPr lang="da-DK" sz="1400" b="0" dirty="0" err="1"/>
              <a:t>Miltek</a:t>
            </a:r>
            <a:endParaRPr lang="da-DK" sz="1400" b="0" dirty="0"/>
          </a:p>
          <a:p>
            <a:pPr marL="285750" indent="-285750">
              <a:buFont typeface="Arial" panose="020B0604020202020204" pitchFamily="34" charset="0"/>
              <a:buChar char="•"/>
            </a:pPr>
            <a:r>
              <a:rPr lang="da-DK" sz="1400" b="0" dirty="0" err="1"/>
              <a:t>Gemidan</a:t>
            </a:r>
            <a:endParaRPr lang="da-DK" sz="1400" b="0" dirty="0"/>
          </a:p>
          <a:p>
            <a:pPr marL="285750" indent="-285750">
              <a:buFont typeface="Arial" panose="020B0604020202020204" pitchFamily="34" charset="0"/>
              <a:buChar char="•"/>
            </a:pPr>
            <a:r>
              <a:rPr lang="da-DK" sz="1400" b="0" dirty="0" err="1"/>
              <a:t>Simatek</a:t>
            </a:r>
            <a:r>
              <a:rPr lang="da-DK" sz="1400" b="0" dirty="0"/>
              <a:t> Bulk</a:t>
            </a:r>
          </a:p>
          <a:p>
            <a:pPr marL="285750" indent="-285750">
              <a:buFont typeface="Arial" panose="020B0604020202020204" pitchFamily="34" charset="0"/>
              <a:buChar char="•"/>
            </a:pPr>
            <a:r>
              <a:rPr lang="da-DK" sz="1400" b="0" dirty="0"/>
              <a:t>WASTECONTROL </a:t>
            </a:r>
          </a:p>
          <a:p>
            <a:pPr marL="285750" indent="-285750">
              <a:buFont typeface="Arial" panose="020B0604020202020204" pitchFamily="34" charset="0"/>
              <a:buChar char="•"/>
            </a:pPr>
            <a:r>
              <a:rPr lang="da-DK" sz="1400" b="0" dirty="0"/>
              <a:t>MJ </a:t>
            </a:r>
            <a:r>
              <a:rPr lang="da-DK" sz="1400" b="0" dirty="0" err="1"/>
              <a:t>Recycling</a:t>
            </a:r>
            <a:endParaRPr lang="da-DK" sz="1400" b="0" dirty="0"/>
          </a:p>
          <a:p>
            <a:pPr marL="285750" indent="-285750">
              <a:buFont typeface="Arial" panose="020B0604020202020204" pitchFamily="34" charset="0"/>
              <a:buChar char="•"/>
            </a:pPr>
            <a:r>
              <a:rPr lang="da-DK" sz="1400" b="0" dirty="0"/>
              <a:t>JOCA</a:t>
            </a:r>
          </a:p>
          <a:p>
            <a:pPr marL="285750" indent="-285750">
              <a:buFont typeface="Arial" panose="020B0604020202020204" pitchFamily="34" charset="0"/>
              <a:buChar char="•"/>
            </a:pPr>
            <a:r>
              <a:rPr lang="da-DK" sz="1400" b="0" dirty="0" err="1"/>
              <a:t>ReTec</a:t>
            </a:r>
            <a:br>
              <a:rPr lang="da-DK" sz="1400" b="0"/>
            </a:br>
            <a:r>
              <a:rPr lang="da-DK" sz="1400" b="0"/>
              <a:t>Rubæk</a:t>
            </a:r>
            <a:endParaRPr lang="da-DK" sz="1400" b="0" dirty="0"/>
          </a:p>
          <a:p>
            <a:pPr>
              <a:buNone/>
            </a:pPr>
            <a:endParaRPr lang="en-GB" sz="1300" dirty="0"/>
          </a:p>
          <a:p>
            <a:endParaRPr lang="en-GB" sz="1300" dirty="0"/>
          </a:p>
          <a:p>
            <a:r>
              <a:rPr lang="en-GB" dirty="0"/>
              <a:t>Robot Technology</a:t>
            </a:r>
          </a:p>
          <a:p>
            <a:pPr marL="285750" indent="-285750">
              <a:buFont typeface="Arial" panose="020B0604020202020204" pitchFamily="34" charset="0"/>
              <a:buChar char="•"/>
            </a:pPr>
            <a:r>
              <a:rPr lang="da-DK" sz="1400" b="0" dirty="0"/>
              <a:t>Teknologisk Institut Robotteknologi</a:t>
            </a:r>
          </a:p>
          <a:p>
            <a:pPr marL="285750" indent="-285750">
              <a:buFont typeface="Arial" panose="020B0604020202020204" pitchFamily="34" charset="0"/>
              <a:buChar char="•"/>
            </a:pPr>
            <a:r>
              <a:rPr lang="da-DK" sz="1400" b="0" dirty="0"/>
              <a:t>BILA</a:t>
            </a:r>
          </a:p>
          <a:p>
            <a:endParaRPr lang="en-GB" dirty="0"/>
          </a:p>
        </p:txBody>
      </p:sp>
      <p:sp>
        <p:nvSpPr>
          <p:cNvPr id="7" name="Pladsholder til tekst 6"/>
          <p:cNvSpPr>
            <a:spLocks noGrp="1"/>
          </p:cNvSpPr>
          <p:nvPr>
            <p:ph type="body" sz="quarter" idx="18"/>
          </p:nvPr>
        </p:nvSpPr>
        <p:spPr>
          <a:xfrm>
            <a:off x="8109887" y="980728"/>
            <a:ext cx="4078938" cy="5877272"/>
          </a:xfrm>
        </p:spPr>
        <p:txBody>
          <a:bodyPr/>
          <a:lstStyle/>
          <a:p>
            <a:r>
              <a:rPr lang="en-US" dirty="0">
                <a:solidFill>
                  <a:schemeClr val="bg1"/>
                </a:solidFill>
              </a:rPr>
              <a:t>Planning and organization</a:t>
            </a:r>
          </a:p>
          <a:p>
            <a:pPr marL="285750" indent="-285750">
              <a:buFont typeface="Arial" panose="020B0604020202020204" pitchFamily="34" charset="0"/>
              <a:buChar char="•"/>
            </a:pPr>
            <a:r>
              <a:rPr lang="da-DK" sz="1400" dirty="0">
                <a:solidFill>
                  <a:schemeClr val="bg1"/>
                </a:solidFill>
              </a:rPr>
              <a:t>Remondis</a:t>
            </a:r>
          </a:p>
          <a:p>
            <a:pPr marL="285750" indent="-285750">
              <a:buFont typeface="Arial" panose="020B0604020202020204" pitchFamily="34" charset="0"/>
              <a:buChar char="•"/>
            </a:pPr>
            <a:r>
              <a:rPr lang="da-DK" sz="1400" dirty="0">
                <a:solidFill>
                  <a:schemeClr val="bg1"/>
                </a:solidFill>
              </a:rPr>
              <a:t>Verdis (</a:t>
            </a:r>
            <a:r>
              <a:rPr lang="da-DK" sz="1400" dirty="0" err="1">
                <a:solidFill>
                  <a:schemeClr val="bg1"/>
                </a:solidFill>
              </a:rPr>
              <a:t>Urbaser</a:t>
            </a:r>
            <a:r>
              <a:rPr lang="da-DK" sz="1400" dirty="0">
                <a:solidFill>
                  <a:schemeClr val="bg1"/>
                </a:solidFill>
              </a:rPr>
              <a:t>) </a:t>
            </a:r>
          </a:p>
          <a:p>
            <a:pPr marL="285750" indent="-285750">
              <a:buFont typeface="Arial" panose="020B0604020202020204" pitchFamily="34" charset="0"/>
              <a:buChar char="•"/>
            </a:pPr>
            <a:r>
              <a:rPr lang="da-DK" sz="1400" dirty="0">
                <a:solidFill>
                  <a:schemeClr val="bg1"/>
                </a:solidFill>
              </a:rPr>
              <a:t>Ragn-Sells Danmark</a:t>
            </a:r>
          </a:p>
          <a:p>
            <a:pPr marL="285750" indent="-285750">
              <a:buFont typeface="Arial" panose="020B0604020202020204" pitchFamily="34" charset="0"/>
              <a:buChar char="•"/>
            </a:pPr>
            <a:r>
              <a:rPr lang="da-DK" sz="1400" dirty="0">
                <a:solidFill>
                  <a:schemeClr val="bg1"/>
                </a:solidFill>
              </a:rPr>
              <a:t>Stena </a:t>
            </a:r>
            <a:r>
              <a:rPr lang="da-DK" sz="1400" dirty="0" err="1">
                <a:solidFill>
                  <a:schemeClr val="bg1"/>
                </a:solidFill>
              </a:rPr>
              <a:t>Recycling</a:t>
            </a:r>
            <a:endParaRPr lang="da-DK" sz="1400" dirty="0">
              <a:solidFill>
                <a:schemeClr val="bg1"/>
              </a:solidFill>
            </a:endParaRPr>
          </a:p>
          <a:p>
            <a:pPr marL="285750" indent="-285750">
              <a:buFont typeface="Arial" panose="020B0604020202020204" pitchFamily="34" charset="0"/>
              <a:buChar char="•"/>
            </a:pPr>
            <a:r>
              <a:rPr lang="da-DK" sz="1400" dirty="0" err="1">
                <a:solidFill>
                  <a:schemeClr val="bg1"/>
                </a:solidFill>
              </a:rPr>
              <a:t>Uniscrap</a:t>
            </a:r>
            <a:endParaRPr lang="da-DK" sz="1400" dirty="0">
              <a:solidFill>
                <a:schemeClr val="bg1"/>
              </a:solidFill>
            </a:endParaRPr>
          </a:p>
          <a:p>
            <a:pPr marL="285750" indent="-285750">
              <a:buFont typeface="Arial" panose="020B0604020202020204" pitchFamily="34" charset="0"/>
              <a:buChar char="•"/>
            </a:pPr>
            <a:r>
              <a:rPr lang="da-DK" sz="1400" dirty="0">
                <a:solidFill>
                  <a:schemeClr val="bg1"/>
                </a:solidFill>
              </a:rPr>
              <a:t>Marius Pedersen</a:t>
            </a:r>
          </a:p>
          <a:p>
            <a:pPr marL="285750" indent="-285750">
              <a:buFont typeface="Arial" panose="020B0604020202020204" pitchFamily="34" charset="0"/>
              <a:buChar char="•"/>
            </a:pPr>
            <a:r>
              <a:rPr lang="da-DK" sz="1400" dirty="0">
                <a:solidFill>
                  <a:schemeClr val="bg1"/>
                </a:solidFill>
              </a:rPr>
              <a:t>Meldgaard</a:t>
            </a:r>
          </a:p>
          <a:p>
            <a:pPr marL="285750" indent="-285750">
              <a:buFont typeface="Arial" panose="020B0604020202020204" pitchFamily="34" charset="0"/>
              <a:buChar char="•"/>
            </a:pPr>
            <a:r>
              <a:rPr lang="da-DK" sz="1400" dirty="0" err="1">
                <a:solidFill>
                  <a:schemeClr val="bg1"/>
                </a:solidFill>
              </a:rPr>
              <a:t>Combineering</a:t>
            </a:r>
            <a:endParaRPr lang="da-DK" sz="1400" dirty="0">
              <a:solidFill>
                <a:schemeClr val="bg1"/>
              </a:solidFill>
            </a:endParaRPr>
          </a:p>
          <a:p>
            <a:pPr marL="285750" indent="-285750">
              <a:buFont typeface="Arial" panose="020B0604020202020204" pitchFamily="34" charset="0"/>
              <a:buChar char="•"/>
            </a:pPr>
            <a:r>
              <a:rPr lang="da-DK" sz="1400" dirty="0">
                <a:solidFill>
                  <a:schemeClr val="bg1"/>
                </a:solidFill>
              </a:rPr>
              <a:t>HCS</a:t>
            </a:r>
          </a:p>
          <a:p>
            <a:pPr marL="285750" indent="-285750">
              <a:buFont typeface="Arial" panose="020B0604020202020204" pitchFamily="34" charset="0"/>
              <a:buChar char="•"/>
            </a:pPr>
            <a:r>
              <a:rPr lang="da-DK" sz="1400" dirty="0">
                <a:solidFill>
                  <a:schemeClr val="bg1"/>
                </a:solidFill>
              </a:rPr>
              <a:t>Citycontainer</a:t>
            </a:r>
          </a:p>
          <a:p>
            <a:pPr marL="285750" indent="-285750">
              <a:buFont typeface="Arial" panose="020B0604020202020204" pitchFamily="34" charset="0"/>
              <a:buChar char="•"/>
            </a:pPr>
            <a:r>
              <a:rPr lang="da-DK" sz="1400" dirty="0" err="1">
                <a:solidFill>
                  <a:schemeClr val="bg1"/>
                </a:solidFill>
              </a:rPr>
              <a:t>Avista</a:t>
            </a:r>
            <a:endParaRPr lang="da-DK" sz="1400" dirty="0">
              <a:solidFill>
                <a:schemeClr val="bg1"/>
              </a:solidFill>
            </a:endParaRPr>
          </a:p>
          <a:p>
            <a:pPr marL="285750" indent="-285750">
              <a:buFont typeface="Arial" panose="020B0604020202020204" pitchFamily="34" charset="0"/>
              <a:buChar char="•"/>
            </a:pPr>
            <a:r>
              <a:rPr lang="da-DK" sz="1400" dirty="0" err="1">
                <a:solidFill>
                  <a:schemeClr val="bg1"/>
                </a:solidFill>
              </a:rPr>
              <a:t>HJHansen</a:t>
            </a:r>
            <a:endParaRPr lang="da-DK" sz="1400" dirty="0">
              <a:solidFill>
                <a:schemeClr val="bg1"/>
              </a:solidFill>
            </a:endParaRPr>
          </a:p>
          <a:p>
            <a:pPr marL="285750" indent="-285750">
              <a:buFont typeface="Arial" panose="020B0604020202020204" pitchFamily="34" charset="0"/>
              <a:buChar char="•"/>
            </a:pPr>
            <a:r>
              <a:rPr lang="en-US" sz="1400" dirty="0" err="1">
                <a:solidFill>
                  <a:schemeClr val="bg1"/>
                </a:solidFill>
              </a:rPr>
              <a:t>Fortum</a:t>
            </a:r>
            <a:r>
              <a:rPr lang="en-US" sz="1400" dirty="0">
                <a:solidFill>
                  <a:schemeClr val="bg1"/>
                </a:solidFill>
              </a:rPr>
              <a:t> Waste Solutions</a:t>
            </a:r>
            <a:endParaRPr lang="da-DK" sz="1400" dirty="0">
              <a:solidFill>
                <a:schemeClr val="bg1"/>
              </a:solidFill>
            </a:endParaRPr>
          </a:p>
          <a:p>
            <a:pPr>
              <a:buNone/>
            </a:pPr>
            <a:endParaRPr lang="en-US" sz="1300" b="0" dirty="0"/>
          </a:p>
          <a:p>
            <a:r>
              <a:rPr lang="en-US" dirty="0">
                <a:solidFill>
                  <a:schemeClr val="bg1"/>
                </a:solidFill>
              </a:rPr>
              <a:t>Waste Data</a:t>
            </a:r>
          </a:p>
          <a:p>
            <a:pPr marL="285750" indent="-285750">
              <a:buFont typeface="Arial" panose="020B0604020202020204" pitchFamily="34" charset="0"/>
              <a:buChar char="•"/>
            </a:pPr>
            <a:r>
              <a:rPr lang="en-US" sz="1400" dirty="0" err="1">
                <a:solidFill>
                  <a:schemeClr val="bg1"/>
                </a:solidFill>
              </a:rPr>
              <a:t>WasteDataSystem</a:t>
            </a:r>
            <a:endParaRPr lang="en-US" sz="1400" dirty="0">
              <a:solidFill>
                <a:schemeClr val="bg1"/>
              </a:solidFill>
            </a:endParaRPr>
          </a:p>
          <a:p>
            <a:pPr>
              <a:buNone/>
            </a:pPr>
            <a:endParaRPr lang="en-GB" sz="1300" b="0" dirty="0"/>
          </a:p>
          <a:p>
            <a:endParaRPr lang="en-US" dirty="0"/>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27</a:t>
            </a:fld>
            <a:endParaRPr lang="da-DK" dirty="0"/>
          </a:p>
        </p:txBody>
      </p:sp>
      <p:sp>
        <p:nvSpPr>
          <p:cNvPr id="10" name="Pladsholder til dato 9"/>
          <p:cNvSpPr>
            <a:spLocks noGrp="1"/>
          </p:cNvSpPr>
          <p:nvPr>
            <p:ph type="dt" sz="half" idx="12"/>
          </p:nvPr>
        </p:nvSpPr>
        <p:spPr/>
        <p:txBody>
          <a:bodyPr/>
          <a:lstStyle/>
          <a:p>
            <a:fld id="{369A7EEF-EBC1-4F7F-B50D-8EE039177E54}" type="datetime3">
              <a:rPr lang="en-GB" smtClean="0"/>
              <a:t>27 October, 2025</a:t>
            </a:fld>
            <a:endParaRPr lang="da-DK" dirty="0"/>
          </a:p>
        </p:txBody>
      </p:sp>
    </p:spTree>
    <p:extLst>
      <p:ext uri="{BB962C8B-B14F-4D97-AF65-F5344CB8AC3E}">
        <p14:creationId xmlns:p14="http://schemas.microsoft.com/office/powerpoint/2010/main" val="934231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t>Case – </a:t>
            </a:r>
            <a:r>
              <a:rPr lang="en-GB" sz="3600" dirty="0" err="1"/>
              <a:t>Rambøll</a:t>
            </a:r>
            <a:endParaRPr lang="en-GB" sz="3600" dirty="0"/>
          </a:p>
        </p:txBody>
      </p:sp>
      <p:sp>
        <p:nvSpPr>
          <p:cNvPr id="3" name="Pladsholder til indhold 2"/>
          <p:cNvSpPr>
            <a:spLocks noGrp="1"/>
          </p:cNvSpPr>
          <p:nvPr>
            <p:ph idx="1"/>
          </p:nvPr>
        </p:nvSpPr>
        <p:spPr>
          <a:xfrm>
            <a:off x="651516" y="945192"/>
            <a:ext cx="10886433" cy="5453607"/>
          </a:xfrm>
        </p:spPr>
        <p:txBody>
          <a:bodyPr numCol="2" spcCol="360000"/>
          <a:lstStyle/>
          <a:p>
            <a:pPr algn="just">
              <a:lnSpc>
                <a:spcPct val="100000"/>
              </a:lnSpc>
            </a:pPr>
            <a:r>
              <a:rPr lang="en-US" sz="1200" dirty="0"/>
              <a:t>Business Case </a:t>
            </a:r>
          </a:p>
          <a:p>
            <a:pPr algn="just">
              <a:lnSpc>
                <a:spcPct val="100000"/>
              </a:lnSpc>
            </a:pPr>
            <a:r>
              <a:rPr lang="en-US" sz="1200" b="0" dirty="0"/>
              <a:t>Maximizing Waste and Water Management through Singapore's Integrated Waste Management Facility (IWMF)</a:t>
            </a:r>
          </a:p>
          <a:p>
            <a:pPr algn="just">
              <a:lnSpc>
                <a:spcPct val="100000"/>
              </a:lnSpc>
            </a:pPr>
            <a:endParaRPr lang="en-US" sz="1200" b="0" dirty="0"/>
          </a:p>
          <a:p>
            <a:pPr algn="just">
              <a:lnSpc>
                <a:spcPct val="100000"/>
              </a:lnSpc>
            </a:pPr>
            <a:r>
              <a:rPr lang="en-US" sz="1200" dirty="0"/>
              <a:t>Objective </a:t>
            </a:r>
          </a:p>
          <a:p>
            <a:pPr algn="just">
              <a:lnSpc>
                <a:spcPct val="100000"/>
              </a:lnSpc>
            </a:pPr>
            <a:r>
              <a:rPr lang="en-US" sz="1200" b="0" dirty="0"/>
              <a:t>To utilize </a:t>
            </a:r>
            <a:r>
              <a:rPr lang="en-US" sz="1200" b="0" dirty="0" err="1"/>
              <a:t>Ramboll's</a:t>
            </a:r>
            <a:r>
              <a:rPr lang="en-US" sz="1200" b="0" dirty="0"/>
              <a:t> expertise in waste-to-energy facilities, a Danish stronghold in sustainable design, to assist Singapore in meeting its Zero Waste Nation ambitions by 2030 through the construction of the IWMF.</a:t>
            </a:r>
          </a:p>
          <a:p>
            <a:pPr algn="just">
              <a:lnSpc>
                <a:spcPct val="100000"/>
              </a:lnSpc>
            </a:pPr>
            <a:endParaRPr lang="en-US" sz="1200" b="0" dirty="0"/>
          </a:p>
          <a:p>
            <a:pPr algn="just">
              <a:lnSpc>
                <a:spcPct val="100000"/>
              </a:lnSpc>
            </a:pPr>
            <a:r>
              <a:rPr lang="en-US" sz="1200" dirty="0"/>
              <a:t>Situation Analysis </a:t>
            </a:r>
          </a:p>
          <a:p>
            <a:pPr algn="just">
              <a:lnSpc>
                <a:spcPct val="100000"/>
              </a:lnSpc>
            </a:pPr>
            <a:r>
              <a:rPr lang="en-US" sz="1200" b="0" dirty="0"/>
              <a:t>Singapore, with its high population density, faces challenges in waste management as most waste ends up in landfills. Singapore's goal is to become a Zero Waste Nation with a recycling percentage of 70% by 2030. The IWMF is a key facility to meet these goals, with the capacity to process more than 2.5 million </a:t>
            </a:r>
            <a:r>
              <a:rPr lang="en-US" sz="1200" b="0" dirty="0" err="1"/>
              <a:t>tonnes</a:t>
            </a:r>
            <a:r>
              <a:rPr lang="en-US" sz="1200" b="0" dirty="0"/>
              <a:t> of solid waste annually, which is five times the capacity of the largest European waste-to-energy facilities.</a:t>
            </a:r>
          </a:p>
          <a:p>
            <a:pPr algn="just">
              <a:lnSpc>
                <a:spcPct val="100000"/>
              </a:lnSpc>
            </a:pPr>
            <a:endParaRPr lang="en-US" sz="1200" b="0" dirty="0"/>
          </a:p>
          <a:p>
            <a:pPr algn="just">
              <a:lnSpc>
                <a:spcPct val="100000"/>
              </a:lnSpc>
            </a:pPr>
            <a:r>
              <a:rPr lang="en-US" sz="1200" dirty="0"/>
              <a:t>Solution </a:t>
            </a:r>
          </a:p>
          <a:p>
            <a:pPr algn="just">
              <a:lnSpc>
                <a:spcPct val="100000"/>
              </a:lnSpc>
            </a:pPr>
            <a:r>
              <a:rPr lang="en-US" sz="1200" b="0" dirty="0" err="1"/>
              <a:t>Ramboll</a:t>
            </a:r>
            <a:r>
              <a:rPr lang="en-US" sz="1200" b="0" dirty="0"/>
              <a:t>, a Danish architecture, engineering, and consultancy company, has been appointed to conceptually design the IWMF. The IWMF will consist of a waste-to-energy facility and a sludge incineration plant. In addition, the IWMF will handle food waste and separate recyclable waste at a material recovery facility. </a:t>
            </a:r>
            <a:r>
              <a:rPr lang="en-US" sz="1200" b="0" dirty="0" err="1"/>
              <a:t>Ramboll</a:t>
            </a:r>
            <a:r>
              <a:rPr lang="en-US" sz="1200" b="0" dirty="0"/>
              <a:t> is the project’s technical advisor, providing owner’s engineering services.</a:t>
            </a:r>
          </a:p>
          <a:p>
            <a:pPr algn="just">
              <a:lnSpc>
                <a:spcPct val="100000"/>
              </a:lnSpc>
            </a:pPr>
            <a:endParaRPr lang="en-US" sz="1200" b="0" dirty="0"/>
          </a:p>
          <a:p>
            <a:pPr algn="just">
              <a:lnSpc>
                <a:spcPct val="100000"/>
              </a:lnSpc>
            </a:pPr>
            <a:r>
              <a:rPr lang="en-US" sz="1200" b="0" dirty="0"/>
              <a:t>The facility also needs to be designed to work well with the nearby water reclamation plant. The goal is for the two facilities to share resources and operate efficiently, reducing waste and saving energy, while fitting into the limited space available.</a:t>
            </a:r>
          </a:p>
          <a:p>
            <a:pPr algn="just">
              <a:lnSpc>
                <a:spcPct val="100000"/>
              </a:lnSpc>
              <a:buNone/>
            </a:pPr>
            <a:r>
              <a:rPr lang="en-US" sz="1200" dirty="0"/>
              <a:t>Benefits</a:t>
            </a:r>
          </a:p>
          <a:p>
            <a:pPr algn="just">
              <a:lnSpc>
                <a:spcPct val="100000"/>
              </a:lnSpc>
            </a:pPr>
            <a:endParaRPr lang="en-US" sz="1200" dirty="0"/>
          </a:p>
          <a:p>
            <a:pPr marL="228600" indent="-228600" algn="just">
              <a:lnSpc>
                <a:spcPct val="100000"/>
              </a:lnSpc>
              <a:buFont typeface="+mj-lt"/>
              <a:buAutoNum type="arabicPeriod"/>
            </a:pPr>
            <a:r>
              <a:rPr lang="en-US" sz="1200" dirty="0"/>
              <a:t>Optimize Land Use</a:t>
            </a:r>
            <a:r>
              <a:rPr lang="en-US" sz="1200" b="0" dirty="0"/>
              <a:t>: The innovative layout and design of the IWMF will maximize the use of limited space available.</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Maximize Energy and Resource Recovery</a:t>
            </a:r>
            <a:r>
              <a:rPr lang="en-US" sz="1200" b="0" dirty="0"/>
              <a:t>: The IWMF is designed for higher energy and resource recovery efficiencies. It will generate more electricity and recover more materials for recycling.</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Minimize Environmental Impact: </a:t>
            </a:r>
            <a:r>
              <a:rPr lang="en-US" sz="1200" b="0" dirty="0"/>
              <a:t>The IWMF will be equipped with advanced technologies to ensure clean air emissions and minimize solid residues for disposal.</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Co-Location Synergies: </a:t>
            </a:r>
            <a:r>
              <a:rPr lang="en-US" sz="1200" b="0" dirty="0"/>
              <a:t>The co-location of the IWMF with the </a:t>
            </a:r>
            <a:r>
              <a:rPr lang="en-US" sz="1200" b="0" dirty="0" err="1"/>
              <a:t>Tuas</a:t>
            </a:r>
            <a:r>
              <a:rPr lang="en-US" sz="1200" b="0" dirty="0"/>
              <a:t> Water Reclamation Plant will derive various process and non-process synergies to achieve higher plant performances and optimize land use.</a:t>
            </a:r>
          </a:p>
          <a:p>
            <a:pPr algn="just">
              <a:lnSpc>
                <a:spcPct val="100000"/>
              </a:lnSpc>
            </a:pPr>
            <a:endParaRPr lang="en-US" sz="1200" b="0" dirty="0"/>
          </a:p>
          <a:p>
            <a:pPr algn="just">
              <a:lnSpc>
                <a:spcPct val="100000"/>
              </a:lnSpc>
            </a:pPr>
            <a:r>
              <a:rPr lang="en-US" sz="1200" dirty="0"/>
              <a:t>Investment </a:t>
            </a:r>
          </a:p>
          <a:p>
            <a:pPr algn="just">
              <a:lnSpc>
                <a:spcPct val="100000"/>
              </a:lnSpc>
            </a:pPr>
            <a:r>
              <a:rPr lang="en-US" sz="1200" b="0" dirty="0"/>
              <a:t>The investment required would be the cost of developing and implementing </a:t>
            </a:r>
            <a:r>
              <a:rPr lang="en-US" sz="1200" b="0" dirty="0" err="1"/>
              <a:t>Ramboll's</a:t>
            </a:r>
            <a:r>
              <a:rPr lang="en-US" sz="1200" b="0" dirty="0"/>
              <a:t> design, including costs related to planning, construction, and ongoing support.</a:t>
            </a:r>
          </a:p>
          <a:p>
            <a:pPr algn="just">
              <a:lnSpc>
                <a:spcPct val="100000"/>
              </a:lnSpc>
            </a:pPr>
            <a:endParaRPr lang="en-US" sz="1200" b="0" dirty="0"/>
          </a:p>
          <a:p>
            <a:pPr algn="just">
              <a:lnSpc>
                <a:spcPct val="100000"/>
              </a:lnSpc>
            </a:pPr>
            <a:r>
              <a:rPr lang="en-US" sz="1200" dirty="0"/>
              <a:t>Return on Investment </a:t>
            </a:r>
          </a:p>
          <a:p>
            <a:pPr algn="just">
              <a:lnSpc>
                <a:spcPct val="100000"/>
              </a:lnSpc>
            </a:pPr>
            <a:r>
              <a:rPr lang="en-US" sz="1200" b="0" dirty="0"/>
              <a:t>The return on investment would be seen in the efficient use of land, the maximization of energy and resource recovery, the reduction in environmental impact, and the success of Singapore's goal to become a Zero Waste Nation.</a:t>
            </a:r>
          </a:p>
        </p:txBody>
      </p:sp>
      <p:sp>
        <p:nvSpPr>
          <p:cNvPr id="4" name="Pladsholder til dato 3"/>
          <p:cNvSpPr>
            <a:spLocks noGrp="1"/>
          </p:cNvSpPr>
          <p:nvPr>
            <p:ph type="dt" sz="half" idx="10"/>
          </p:nvPr>
        </p:nvSpPr>
        <p:spPr/>
        <p:txBody>
          <a:bodyPr/>
          <a:lstStyle/>
          <a:p>
            <a:fld id="{F3DA38C5-2DA8-448D-B7F2-1125C889FE24}"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28</a:t>
            </a:fld>
            <a:endParaRPr lang="da-DK" dirty="0"/>
          </a:p>
        </p:txBody>
      </p:sp>
      <p:pic>
        <p:nvPicPr>
          <p:cNvPr id="1028" name="Picture 4" descr="https://aios.horisontgruppen.dk/images/w3072/ba67fa0e-4c73-4efb-8afc-6b17f224048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4108" y="404664"/>
            <a:ext cx="2005472" cy="44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263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286100" y="2253141"/>
            <a:ext cx="6683822" cy="2096840"/>
          </a:xfrm>
        </p:spPr>
        <p:txBody>
          <a:bodyPr/>
          <a:lstStyle/>
          <a:p>
            <a:pPr algn="l"/>
            <a:r>
              <a:rPr lang="en-GB" dirty="0"/>
              <a:t>Packaging</a:t>
            </a:r>
          </a:p>
        </p:txBody>
      </p:sp>
      <p:sp>
        <p:nvSpPr>
          <p:cNvPr id="3" name="Pladsholder til tekst 2"/>
          <p:cNvSpPr>
            <a:spLocks noGrp="1"/>
          </p:cNvSpPr>
          <p:nvPr>
            <p:ph type="body" sz="quarter" idx="11"/>
          </p:nvPr>
        </p:nvSpPr>
        <p:spPr/>
        <p:txBody>
          <a:bodyPr/>
          <a:lstStyle/>
          <a:p>
            <a:endParaRPr lang="en-GB"/>
          </a:p>
        </p:txBody>
      </p:sp>
      <p:sp>
        <p:nvSpPr>
          <p:cNvPr id="4" name="Pladsholder til tekst 3"/>
          <p:cNvSpPr>
            <a:spLocks noGrp="1"/>
          </p:cNvSpPr>
          <p:nvPr>
            <p:ph type="body" sz="quarter" idx="13"/>
          </p:nvPr>
        </p:nvSpPr>
        <p:spPr/>
        <p:txBody>
          <a:bodyPr/>
          <a:lstStyle/>
          <a:p>
            <a:endParaRPr lang="en-GB"/>
          </a:p>
        </p:txBody>
      </p:sp>
      <p:sp>
        <p:nvSpPr>
          <p:cNvPr id="5" name="Pladsholder til dato 4"/>
          <p:cNvSpPr>
            <a:spLocks noGrp="1"/>
          </p:cNvSpPr>
          <p:nvPr>
            <p:ph type="dt" sz="half" idx="14"/>
          </p:nvPr>
        </p:nvSpPr>
        <p:spPr/>
        <p:txBody>
          <a:bodyPr/>
          <a:lstStyle/>
          <a:p>
            <a:pPr marL="0" indent="0">
              <a:lnSpc>
                <a:spcPct val="93000"/>
              </a:lnSpc>
              <a:buFont typeface="Arial" panose="020B0604020202020204" pitchFamily="34" charset="0"/>
              <a:buChar char="​"/>
            </a:pPr>
            <a:endParaRPr lang="da-DK" dirty="0"/>
          </a:p>
        </p:txBody>
      </p:sp>
      <p:sp>
        <p:nvSpPr>
          <p:cNvPr id="6" name="Pladsholder til sidefod 5"/>
          <p:cNvSpPr>
            <a:spLocks noGrp="1"/>
          </p:cNvSpPr>
          <p:nvPr>
            <p:ph type="ftr" sz="quarter" idx="15"/>
          </p:nvPr>
        </p:nvSpPr>
        <p:spPr/>
        <p:txBody>
          <a:bodyPr/>
          <a:lstStyle/>
          <a:p>
            <a:r>
              <a:rPr lang="en-US"/>
              <a:t>/ Environmental Protection Agency / Danish Circular Economy Strongholds</a:t>
            </a:r>
            <a:endParaRPr lang="da-DK" dirty="0"/>
          </a:p>
        </p:txBody>
      </p:sp>
      <p:sp>
        <p:nvSpPr>
          <p:cNvPr id="7" name="Pladsholder til slidenummer 6"/>
          <p:cNvSpPr>
            <a:spLocks noGrp="1"/>
          </p:cNvSpPr>
          <p:nvPr>
            <p:ph type="sldNum" sz="quarter" idx="16"/>
          </p:nvPr>
        </p:nvSpPr>
        <p:spPr/>
        <p:txBody>
          <a:bodyPr/>
          <a:lstStyle/>
          <a:p>
            <a:fld id="{667EC89C-17A0-4E64-A6D2-B825673CEEDF}" type="slidenum">
              <a:rPr lang="da-DK" smtClean="0"/>
              <a:pPr/>
              <a:t>29</a:t>
            </a:fld>
            <a:endParaRPr lang="da-DK" dirty="0"/>
          </a:p>
        </p:txBody>
      </p:sp>
      <p:pic>
        <p:nvPicPr>
          <p:cNvPr id="8" name="Billede 7"/>
          <p:cNvPicPr>
            <a:picLocks noChangeAspect="1"/>
          </p:cNvPicPr>
          <p:nvPr/>
        </p:nvPicPr>
        <p:blipFill>
          <a:blip r:embed="rId2"/>
          <a:stretch>
            <a:fillRect/>
          </a:stretch>
        </p:blipFill>
        <p:spPr>
          <a:xfrm>
            <a:off x="1061647" y="4418624"/>
            <a:ext cx="1929600" cy="1621151"/>
          </a:xfrm>
          <a:prstGeom prst="rect">
            <a:avLst/>
          </a:prstGeom>
        </p:spPr>
      </p:pic>
      <p:pic>
        <p:nvPicPr>
          <p:cNvPr id="9" name="Billede 8"/>
          <p:cNvPicPr>
            <a:picLocks noChangeAspect="1"/>
          </p:cNvPicPr>
          <p:nvPr/>
        </p:nvPicPr>
        <p:blipFill>
          <a:blip r:embed="rId3"/>
          <a:stretch>
            <a:fillRect/>
          </a:stretch>
        </p:blipFill>
        <p:spPr>
          <a:xfrm>
            <a:off x="1050981" y="2460546"/>
            <a:ext cx="1929600" cy="1682029"/>
          </a:xfrm>
          <a:prstGeom prst="rect">
            <a:avLst/>
          </a:prstGeom>
        </p:spPr>
      </p:pic>
      <p:pic>
        <p:nvPicPr>
          <p:cNvPr id="10" name="Billede 9"/>
          <p:cNvPicPr>
            <a:picLocks noChangeAspect="1"/>
          </p:cNvPicPr>
          <p:nvPr/>
        </p:nvPicPr>
        <p:blipFill>
          <a:blip r:embed="rId4"/>
          <a:stretch>
            <a:fillRect/>
          </a:stretch>
        </p:blipFill>
        <p:spPr>
          <a:xfrm>
            <a:off x="1032303" y="501538"/>
            <a:ext cx="1929600" cy="1682959"/>
          </a:xfrm>
          <a:prstGeom prst="rect">
            <a:avLst/>
          </a:prstGeom>
        </p:spPr>
      </p:pic>
    </p:spTree>
    <p:extLst>
      <p:ext uri="{BB962C8B-B14F-4D97-AF65-F5344CB8AC3E}">
        <p14:creationId xmlns:p14="http://schemas.microsoft.com/office/powerpoint/2010/main" val="31156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67211" y="412702"/>
            <a:ext cx="10886431" cy="468000"/>
          </a:xfrm>
        </p:spPr>
        <p:txBody>
          <a:bodyPr/>
          <a:lstStyle/>
          <a:p>
            <a:r>
              <a:rPr lang="da-DK" sz="3600" dirty="0"/>
              <a:t>Contents</a:t>
            </a:r>
          </a:p>
        </p:txBody>
      </p:sp>
      <p:sp>
        <p:nvSpPr>
          <p:cNvPr id="8" name="Pladsholder til indhold 7"/>
          <p:cNvSpPr>
            <a:spLocks noGrp="1"/>
          </p:cNvSpPr>
          <p:nvPr>
            <p:ph idx="1"/>
          </p:nvPr>
        </p:nvSpPr>
        <p:spPr/>
        <p:txBody>
          <a:bodyPr/>
          <a:lstStyle/>
          <a:p>
            <a:pPr marL="457200" indent="-457200">
              <a:buFont typeface="+mj-lt"/>
              <a:buAutoNum type="alphaUcPeriod"/>
            </a:pPr>
            <a:r>
              <a:rPr lang="en-GB" dirty="0">
                <a:solidFill>
                  <a:schemeClr val="tx1"/>
                </a:solidFill>
              </a:rPr>
              <a:t>Introduction to Circular Economic Activities and the Danish Context</a:t>
            </a:r>
          </a:p>
          <a:p>
            <a:pPr marL="673200" lvl="1" indent="-457200">
              <a:buFont typeface="+mj-lt"/>
              <a:buAutoNum type="arabicPeriod"/>
            </a:pPr>
            <a:r>
              <a:rPr lang="en-GB" b="0" dirty="0">
                <a:solidFill>
                  <a:schemeClr val="tx1"/>
                </a:solidFill>
                <a:hlinkClick r:id="rId2" action="ppaction://hlinksldjump"/>
              </a:rPr>
              <a:t>Circular Economy and Waste Management in a Danish Context</a:t>
            </a:r>
            <a:endParaRPr lang="en-GB" b="0" dirty="0">
              <a:solidFill>
                <a:schemeClr val="tx1"/>
              </a:solidFill>
            </a:endParaRPr>
          </a:p>
          <a:p>
            <a:pPr marL="673200" lvl="1" indent="-457200">
              <a:buFont typeface="+mj-lt"/>
              <a:buAutoNum type="arabicPeriod"/>
            </a:pPr>
            <a:r>
              <a:rPr lang="en-GB" b="0" dirty="0">
                <a:solidFill>
                  <a:schemeClr val="tx1"/>
                </a:solidFill>
                <a:hlinkClick r:id="rId3" action="ppaction://hlinksldjump"/>
              </a:rPr>
              <a:t>Definition</a:t>
            </a:r>
            <a:endParaRPr lang="en-GB" b="0" dirty="0">
              <a:solidFill>
                <a:schemeClr val="tx1"/>
              </a:solidFill>
            </a:endParaRPr>
          </a:p>
          <a:p>
            <a:pPr marL="673200" lvl="1" indent="-457200">
              <a:buFont typeface="+mj-lt"/>
              <a:buAutoNum type="arabicPeriod"/>
            </a:pPr>
            <a:r>
              <a:rPr lang="en-GB" b="0" dirty="0">
                <a:solidFill>
                  <a:schemeClr val="tx1"/>
                </a:solidFill>
                <a:hlinkClick r:id="rId4" action="ppaction://hlinksldjump"/>
              </a:rPr>
              <a:t>Strongholds across circular economy</a:t>
            </a:r>
            <a:endParaRPr lang="en-GB" b="0" dirty="0">
              <a:solidFill>
                <a:schemeClr val="tx1"/>
              </a:solidFill>
            </a:endParaRPr>
          </a:p>
          <a:p>
            <a:pPr lvl="1" indent="0">
              <a:buNone/>
            </a:pPr>
            <a:endParaRPr lang="en-GB" dirty="0">
              <a:solidFill>
                <a:schemeClr val="tx1"/>
              </a:solidFill>
            </a:endParaRPr>
          </a:p>
          <a:p>
            <a:pPr marL="457200" indent="-457200">
              <a:buFont typeface="+mj-lt"/>
              <a:buAutoNum type="alphaUcPeriod"/>
            </a:pPr>
            <a:r>
              <a:rPr lang="en-GB" dirty="0">
                <a:solidFill>
                  <a:schemeClr val="tx1"/>
                </a:solidFill>
              </a:rPr>
              <a:t>Sectors</a:t>
            </a:r>
          </a:p>
          <a:p>
            <a:pPr marL="673200" lvl="1" indent="-457200">
              <a:buFont typeface="+mj-lt"/>
              <a:buAutoNum type="arabicPeriod"/>
            </a:pPr>
            <a:r>
              <a:rPr lang="en-GB" b="0" dirty="0">
                <a:solidFill>
                  <a:schemeClr val="tx1"/>
                </a:solidFill>
                <a:hlinkClick r:id="rId5" action="ppaction://hlinksldjump"/>
              </a:rPr>
              <a:t>Furniture</a:t>
            </a:r>
            <a:endParaRPr lang="en-GB" b="0" dirty="0">
              <a:solidFill>
                <a:schemeClr val="tx1"/>
              </a:solidFill>
            </a:endParaRPr>
          </a:p>
          <a:p>
            <a:pPr marL="673200" lvl="1" indent="-457200">
              <a:buFont typeface="+mj-lt"/>
              <a:buAutoNum type="arabicPeriod"/>
            </a:pPr>
            <a:r>
              <a:rPr lang="en-GB" b="0" dirty="0">
                <a:solidFill>
                  <a:schemeClr val="tx1"/>
                </a:solidFill>
                <a:hlinkClick r:id="rId6" action="ppaction://hlinksldjump"/>
              </a:rPr>
              <a:t>Plastic</a:t>
            </a:r>
            <a:endParaRPr lang="en-GB" b="0" dirty="0">
              <a:solidFill>
                <a:schemeClr val="tx1"/>
              </a:solidFill>
            </a:endParaRPr>
          </a:p>
          <a:p>
            <a:pPr marL="673200" lvl="1" indent="-457200">
              <a:buFont typeface="+mj-lt"/>
              <a:buAutoNum type="arabicPeriod"/>
            </a:pPr>
            <a:r>
              <a:rPr lang="en-GB" b="0" dirty="0">
                <a:solidFill>
                  <a:schemeClr val="tx1"/>
                </a:solidFill>
                <a:hlinkClick r:id="rId7" action="ppaction://hlinksldjump"/>
              </a:rPr>
              <a:t>Construction and Demolition</a:t>
            </a:r>
            <a:endParaRPr lang="en-GB" b="0" dirty="0">
              <a:solidFill>
                <a:schemeClr val="tx1"/>
              </a:solidFill>
            </a:endParaRPr>
          </a:p>
          <a:p>
            <a:pPr marL="673200" lvl="1" indent="-457200">
              <a:buFont typeface="+mj-lt"/>
              <a:buAutoNum type="arabicPeriod"/>
            </a:pPr>
            <a:r>
              <a:rPr lang="en-GB" b="0" dirty="0">
                <a:solidFill>
                  <a:schemeClr val="tx1"/>
                </a:solidFill>
                <a:hlinkClick r:id="rId8" action="ppaction://hlinksldjump"/>
              </a:rPr>
              <a:t>Waste Management</a:t>
            </a:r>
            <a:endParaRPr lang="en-GB" b="0" dirty="0">
              <a:solidFill>
                <a:schemeClr val="tx1"/>
              </a:solidFill>
            </a:endParaRPr>
          </a:p>
          <a:p>
            <a:pPr marL="673200" lvl="1" indent="-457200">
              <a:buFont typeface="+mj-lt"/>
              <a:buAutoNum type="arabicPeriod"/>
            </a:pPr>
            <a:r>
              <a:rPr lang="en-GB" b="0" dirty="0">
                <a:solidFill>
                  <a:schemeClr val="tx1"/>
                </a:solidFill>
                <a:hlinkClick r:id="rId9" action="ppaction://hlinksldjump"/>
              </a:rPr>
              <a:t>Packaging</a:t>
            </a:r>
            <a:endParaRPr lang="en-GB" b="0" dirty="0">
              <a:solidFill>
                <a:schemeClr val="tx1"/>
              </a:solidFill>
            </a:endParaRPr>
          </a:p>
          <a:p>
            <a:pPr marL="673200" lvl="1" indent="-457200">
              <a:buFont typeface="+mj-lt"/>
              <a:buAutoNum type="arabicPeriod"/>
            </a:pPr>
            <a:r>
              <a:rPr lang="en-GB" b="0" dirty="0">
                <a:solidFill>
                  <a:schemeClr val="tx1"/>
                </a:solidFill>
                <a:hlinkClick r:id="rId10" action="ppaction://hlinksldjump"/>
              </a:rPr>
              <a:t>Textiles</a:t>
            </a:r>
            <a:endParaRPr lang="en-GB" b="0" dirty="0">
              <a:solidFill>
                <a:schemeClr val="tx1"/>
              </a:solidFill>
            </a:endParaRPr>
          </a:p>
          <a:p>
            <a:pPr marL="673200" lvl="1" indent="-457200">
              <a:buFont typeface="+mj-lt"/>
              <a:buAutoNum type="arabicPeriod"/>
            </a:pPr>
            <a:r>
              <a:rPr lang="en-GB" b="0" dirty="0">
                <a:solidFill>
                  <a:schemeClr val="tx1"/>
                </a:solidFill>
                <a:hlinkClick r:id="rId11" action="ppaction://hlinksldjump"/>
              </a:rPr>
              <a:t>Organic Waste</a:t>
            </a:r>
            <a:endParaRPr lang="en-GB" b="0" dirty="0">
              <a:solidFill>
                <a:schemeClr val="tx1"/>
              </a:solidFill>
            </a:endParaRPr>
          </a:p>
          <a:p>
            <a:pPr marL="673200" lvl="1" indent="-457200">
              <a:buFont typeface="+mj-lt"/>
              <a:buAutoNum type="arabicPeriod"/>
            </a:pPr>
            <a:r>
              <a:rPr lang="en-GB" b="0" dirty="0">
                <a:solidFill>
                  <a:schemeClr val="tx1"/>
                </a:solidFill>
                <a:hlinkClick r:id="rId12" action="ppaction://hlinksldjump"/>
              </a:rPr>
              <a:t>Digitalisation</a:t>
            </a:r>
            <a:endParaRPr lang="en-GB" b="0" dirty="0">
              <a:solidFill>
                <a:schemeClr val="tx1"/>
              </a:solidFill>
            </a:endParaRPr>
          </a:p>
        </p:txBody>
      </p:sp>
      <p:sp>
        <p:nvSpPr>
          <p:cNvPr id="9" name="Pladsholder til dato 8"/>
          <p:cNvSpPr>
            <a:spLocks noGrp="1"/>
          </p:cNvSpPr>
          <p:nvPr>
            <p:ph type="dt" sz="half" idx="10"/>
          </p:nvPr>
        </p:nvSpPr>
        <p:spPr/>
        <p:txBody>
          <a:bodyPr/>
          <a:lstStyle/>
          <a:p>
            <a:fld id="{588A89F6-A00A-4D73-B62A-C870151EE6E8}" type="datetime3">
              <a:rPr lang="en-GB" smtClean="0"/>
              <a:t>27 October, 2025</a:t>
            </a:fld>
            <a:endParaRPr lang="da-DK" dirty="0"/>
          </a:p>
        </p:txBody>
      </p:sp>
      <p:sp>
        <p:nvSpPr>
          <p:cNvPr id="3" name="Pladsholder til sidefod 2"/>
          <p:cNvSpPr>
            <a:spLocks noGrp="1"/>
          </p:cNvSpPr>
          <p:nvPr>
            <p:ph type="ftr" sz="quarter" idx="11"/>
          </p:nvPr>
        </p:nvSpPr>
        <p:spPr/>
        <p:txBody>
          <a:bodyPr/>
          <a:lstStyle/>
          <a:p>
            <a:r>
              <a:rPr lang="en-US"/>
              <a:t>/ Environmental Protection Agency / Danish Circular Economy Strongholds</a:t>
            </a:r>
            <a:endParaRPr lang="da-DK" dirty="0"/>
          </a:p>
        </p:txBody>
      </p:sp>
      <p:sp>
        <p:nvSpPr>
          <p:cNvPr id="4" name="Pladsholder til slidenummer 3"/>
          <p:cNvSpPr>
            <a:spLocks noGrp="1"/>
          </p:cNvSpPr>
          <p:nvPr>
            <p:ph type="sldNum" sz="quarter" idx="12"/>
          </p:nvPr>
        </p:nvSpPr>
        <p:spPr/>
        <p:txBody>
          <a:bodyPr/>
          <a:lstStyle/>
          <a:p>
            <a:fld id="{667EC89C-17A0-4E64-A6D2-B825673CEEDF}" type="slidenum">
              <a:rPr lang="da-DK" smtClean="0"/>
              <a:pPr/>
              <a:t>3</a:t>
            </a:fld>
            <a:endParaRPr lang="da-DK" dirty="0"/>
          </a:p>
        </p:txBody>
      </p:sp>
      <p:sp>
        <p:nvSpPr>
          <p:cNvPr id="10" name="Ligebenet trekant 9"/>
          <p:cNvSpPr/>
          <p:nvPr/>
        </p:nvSpPr>
        <p:spPr>
          <a:xfrm>
            <a:off x="4726260" y="-88512"/>
            <a:ext cx="10618019" cy="6946511"/>
          </a:xfrm>
          <a:prstGeom prst="triangle">
            <a:avLst>
              <a:gd name="adj" fmla="val 70701"/>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3870428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9133" y="311256"/>
            <a:ext cx="10886431" cy="468000"/>
          </a:xfrm>
        </p:spPr>
        <p:txBody>
          <a:bodyPr/>
          <a:lstStyle/>
          <a:p>
            <a:r>
              <a:rPr lang="en-GB" sz="3600" dirty="0"/>
              <a:t>Packaging</a:t>
            </a:r>
          </a:p>
        </p:txBody>
      </p:sp>
      <p:sp>
        <p:nvSpPr>
          <p:cNvPr id="3" name="Pladsholder til indhold 2"/>
          <p:cNvSpPr>
            <a:spLocks noGrp="1"/>
          </p:cNvSpPr>
          <p:nvPr>
            <p:ph idx="1"/>
          </p:nvPr>
        </p:nvSpPr>
        <p:spPr>
          <a:xfrm>
            <a:off x="582574" y="910928"/>
            <a:ext cx="7744086" cy="2230040"/>
          </a:xfrm>
        </p:spPr>
        <p:txBody>
          <a:bodyPr/>
          <a:lstStyle/>
          <a:p>
            <a:pPr algn="just">
              <a:lnSpc>
                <a:spcPct val="100000"/>
              </a:lnSpc>
            </a:pPr>
            <a:r>
              <a:rPr lang="en-GB" sz="1200" dirty="0"/>
              <a:t>Packaging in the circular economy</a:t>
            </a:r>
          </a:p>
          <a:p>
            <a:pPr algn="just">
              <a:lnSpc>
                <a:spcPct val="100000"/>
              </a:lnSpc>
            </a:pPr>
            <a:r>
              <a:rPr lang="en-US" sz="1200" b="0" dirty="0">
                <a:solidFill>
                  <a:schemeClr val="tx1"/>
                </a:solidFill>
              </a:rPr>
              <a:t>Packaging plays a pivotal role in the circular economy, serving not only as a protective barrier for products but also as a key factor in waste generation and resource optimization. The impact of packaging extends beyond its primary function, influencing waste management systems, resource allocation, and consumer behavior. As such, the transition from traditional, often single-use packaging to more sustainable, circular models is increasingly vital. </a:t>
            </a:r>
          </a:p>
          <a:p>
            <a:pPr algn="just">
              <a:lnSpc>
                <a:spcPct val="100000"/>
              </a:lnSpc>
            </a:pPr>
            <a:endParaRPr lang="en-US" sz="1200" b="0" dirty="0">
              <a:solidFill>
                <a:schemeClr val="tx1"/>
              </a:solidFill>
            </a:endParaRPr>
          </a:p>
          <a:p>
            <a:pPr algn="just">
              <a:lnSpc>
                <a:spcPct val="100000"/>
              </a:lnSpc>
            </a:pPr>
            <a:r>
              <a:rPr lang="en-US" sz="1200" b="0" dirty="0">
                <a:solidFill>
                  <a:schemeClr val="tx1"/>
                </a:solidFill>
              </a:rPr>
              <a:t>Denmark's packaging industry is at the forefront of this shift, demonstrating a strong commitment to innovation and sustainability. Through the development of recyclable and biodegradable packaging materials, integration of efficient design principles, and implementation of advanced waste management practices, the Danish packaging industry is driving the shift from a linear model, where packaging is used and discarded, to a more circular model, where packaging materials are continually reused and recycled. This transformation within the industry not only reduces environmental impact but also paves the way for new opportunities in the global packaging market.</a:t>
            </a:r>
          </a:p>
          <a:p>
            <a:pPr algn="just"/>
            <a:endParaRPr lang="en-US" sz="1200" b="0" dirty="0"/>
          </a:p>
          <a:p>
            <a:pPr algn="just"/>
            <a:endParaRPr lang="en-GB" sz="1200" b="0" dirty="0"/>
          </a:p>
          <a:p>
            <a:pPr algn="just">
              <a:buNone/>
            </a:pPr>
            <a:endParaRPr lang="en-GB" sz="1200" b="0" dirty="0"/>
          </a:p>
        </p:txBody>
      </p:sp>
      <p:sp>
        <p:nvSpPr>
          <p:cNvPr id="4" name="Pladsholder til dato 3"/>
          <p:cNvSpPr>
            <a:spLocks noGrp="1"/>
          </p:cNvSpPr>
          <p:nvPr>
            <p:ph type="dt" sz="half" idx="10"/>
          </p:nvPr>
        </p:nvSpPr>
        <p:spPr/>
        <p:txBody>
          <a:bodyPr/>
          <a:lstStyle/>
          <a:p>
            <a:fld id="{14A63FCB-5418-44F5-8E4D-EF9DC7224102}"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30</a:t>
            </a:fld>
            <a:endParaRPr lang="da-DK" dirty="0"/>
          </a:p>
        </p:txBody>
      </p:sp>
      <p:sp>
        <p:nvSpPr>
          <p:cNvPr id="7" name="Tekstfelt 6"/>
          <p:cNvSpPr txBox="1"/>
          <p:nvPr/>
        </p:nvSpPr>
        <p:spPr>
          <a:xfrm>
            <a:off x="582574" y="3278591"/>
            <a:ext cx="7528062" cy="2954655"/>
          </a:xfrm>
          <a:prstGeom prst="rect">
            <a:avLst/>
          </a:prstGeom>
          <a:noFill/>
        </p:spPr>
        <p:txBody>
          <a:bodyPr wrap="square" lIns="0" tIns="0" rIns="0" bIns="0" rtlCol="0">
            <a:spAutoFit/>
          </a:bodyPr>
          <a:lstStyle/>
          <a:p>
            <a:pPr lvl="0" algn="just">
              <a:buFont typeface="Arial" panose="020B0604020202020204" pitchFamily="34" charset="0"/>
              <a:buChar char="​"/>
            </a:pPr>
            <a:r>
              <a:rPr lang="en-US" sz="1200" b="1" dirty="0">
                <a:solidFill>
                  <a:srgbClr val="00874B"/>
                </a:solidFill>
              </a:rPr>
              <a:t>Characteristics of the Danish Packaging Sector</a:t>
            </a:r>
          </a:p>
          <a:p>
            <a:pPr marL="285750" lvl="0" indent="-285750" algn="just">
              <a:buFont typeface="Arial" panose="020B0604020202020204" pitchFamily="34" charset="0"/>
              <a:buChar char="•"/>
            </a:pPr>
            <a:r>
              <a:rPr lang="en-US" sz="1200" b="1" dirty="0"/>
              <a:t>Innovative Design</a:t>
            </a:r>
            <a:r>
              <a:rPr lang="en-US" sz="1200" dirty="0"/>
              <a:t>: Danish packaging firms are well-regarded for their inventive and practical designs, which often incorporate eco-friendly materials and promote ease of reuse or recycling.</a:t>
            </a:r>
          </a:p>
          <a:p>
            <a:pPr marL="285750" lvl="0" indent="-28575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b="1" dirty="0"/>
              <a:t>Reusable Packaging Design</a:t>
            </a:r>
            <a:r>
              <a:rPr lang="en-US" sz="1200" dirty="0"/>
              <a:t>: Several Danish firms are at the forefront of creating reusable packaging solutions. These designs significantly reduce waste and promote a shift from single-use to reusable packaging.</a:t>
            </a:r>
          </a:p>
          <a:p>
            <a:pPr marL="285750" lvl="0" indent="-28575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b="1" dirty="0"/>
              <a:t>Material Efficiency</a:t>
            </a:r>
            <a:r>
              <a:rPr lang="en-US" sz="1200" dirty="0"/>
              <a:t>: The industry is highly conscious about material usage, striving to minimize waste and optimize resources. This is reflected in the choice of recyclable or biodegradable materials in packaging.</a:t>
            </a:r>
          </a:p>
          <a:p>
            <a:pPr marL="285750" lvl="0" indent="-28575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b="1" dirty="0"/>
              <a:t>Advanced Waste Management</a:t>
            </a:r>
            <a:r>
              <a:rPr lang="en-US" sz="1200" dirty="0"/>
              <a:t>: Denmark's systematic segregation and collection of packaging waste leads to a higher quality of recyclable materials, thereby promoting their reuse.</a:t>
            </a:r>
          </a:p>
          <a:p>
            <a:pPr marL="285750" lvl="0" indent="-28575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b="1" dirty="0"/>
              <a:t>Regulatory Compliance</a:t>
            </a:r>
            <a:r>
              <a:rPr lang="en-US" sz="1200" dirty="0"/>
              <a:t>: Danish packaging companies are responsive to EU's packaging regulations, demonstrating their commitment to sustainability and adherence to international standards.</a:t>
            </a:r>
          </a:p>
        </p:txBody>
      </p:sp>
      <p:sp>
        <p:nvSpPr>
          <p:cNvPr id="8" name="Rektangel 7"/>
          <p:cNvSpPr/>
          <p:nvPr/>
        </p:nvSpPr>
        <p:spPr>
          <a:xfrm>
            <a:off x="8614692" y="0"/>
            <a:ext cx="3574133" cy="685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200" dirty="0">
              <a:effectLst/>
              <a:ea typeface="Calibri" panose="020F0502020204030204" pitchFamily="34" charset="0"/>
              <a:cs typeface="Times New Roman" panose="02020603050405020304" pitchFamily="18" charset="0"/>
            </a:endParaRPr>
          </a:p>
        </p:txBody>
      </p:sp>
      <p:sp>
        <p:nvSpPr>
          <p:cNvPr id="9" name="Tekstfelt 8"/>
          <p:cNvSpPr txBox="1"/>
          <p:nvPr/>
        </p:nvSpPr>
        <p:spPr>
          <a:xfrm>
            <a:off x="8817582" y="910928"/>
            <a:ext cx="3168352" cy="3426579"/>
          </a:xfrm>
          <a:prstGeom prst="rect">
            <a:avLst/>
          </a:prstGeom>
          <a:noFill/>
        </p:spPr>
        <p:txBody>
          <a:bodyPr wrap="square" lIns="0" tIns="0" rIns="0" bIns="0" rtlCol="0">
            <a:spAutoFit/>
          </a:bodyPr>
          <a:lstStyle/>
          <a:p>
            <a:pPr algn="ctr"/>
            <a:r>
              <a:rPr lang="en-GB" sz="1200" b="1" dirty="0">
                <a:solidFill>
                  <a:schemeClr val="bg1"/>
                </a:solidFill>
              </a:rPr>
              <a:t>Drivers for a possible market</a:t>
            </a:r>
          </a:p>
          <a:p>
            <a:pPr algn="ctr"/>
            <a:endParaRPr lang="en-GB" sz="1200" u="sng" dirty="0">
              <a:solidFill>
                <a:schemeClr val="bg1"/>
              </a:solidFill>
            </a:endParaRPr>
          </a:p>
          <a:p>
            <a:pPr algn="just">
              <a:spcAft>
                <a:spcPts val="800"/>
              </a:spcAft>
            </a:pPr>
            <a:r>
              <a:rPr lang="en-US" sz="1200" dirty="0">
                <a:solidFill>
                  <a:schemeClr val="bg1"/>
                </a:solidFill>
                <a:ea typeface="Calibri" panose="020F0502020204030204" pitchFamily="34" charset="0"/>
                <a:cs typeface="Times New Roman" panose="02020603050405020304" pitchFamily="18" charset="0"/>
              </a:rPr>
              <a:t>In the EU, around 40% of plastics and 50% of paper are used for packaging. Regulation on packaging and packaging waste push towards less packaging, recyclable packaging and more reuse of packaging. For instance, new regulation requires member states to develop deposit schemes, achieve reduction targets on packaging waste, restrict over-packaging, and make all packaging recyclable.</a:t>
            </a:r>
          </a:p>
          <a:p>
            <a:pPr algn="just">
              <a:spcAft>
                <a:spcPts val="800"/>
              </a:spcAft>
            </a:pPr>
            <a:r>
              <a:rPr lang="en-US" sz="1200" dirty="0">
                <a:solidFill>
                  <a:schemeClr val="bg1"/>
                </a:solidFill>
                <a:ea typeface="Calibri" panose="020F0502020204030204" pitchFamily="34" charset="0"/>
                <a:cs typeface="Times New Roman" panose="02020603050405020304" pitchFamily="18" charset="0"/>
              </a:rPr>
              <a:t>Internationally the attention to packaging is mostly driven by visible plastic pollution. Particularly, the policy tool extended producer responsibility is seen as a central tool to manage packaging waste by establishing an organizational framework and a system for </a:t>
            </a:r>
            <a:r>
              <a:rPr lang="en-US" sz="1200" dirty="0" err="1">
                <a:solidFill>
                  <a:schemeClr val="bg1"/>
                </a:solidFill>
                <a:ea typeface="Calibri" panose="020F0502020204030204" pitchFamily="34" charset="0"/>
                <a:cs typeface="Times New Roman" panose="02020603050405020304" pitchFamily="18" charset="0"/>
              </a:rPr>
              <a:t>financialization</a:t>
            </a:r>
            <a:r>
              <a:rPr lang="en-US" sz="1200" dirty="0">
                <a:solidFill>
                  <a:schemeClr val="bg1"/>
                </a:solidFill>
                <a:ea typeface="Calibri" panose="020F0502020204030204" pitchFamily="34" charset="0"/>
                <a:cs typeface="Times New Roman" panose="02020603050405020304" pitchFamily="18" charset="0"/>
              </a:rPr>
              <a:t>.</a:t>
            </a:r>
            <a:endParaRPr lang="da-DK" sz="12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8063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980728"/>
            <a:ext cx="4078938" cy="5877272"/>
          </a:xfrm>
        </p:spPr>
        <p:txBody>
          <a:bodyPr/>
          <a:lstStyle/>
          <a:p>
            <a:pPr algn="just">
              <a:lnSpc>
                <a:spcPct val="100000"/>
              </a:lnSpc>
            </a:pPr>
            <a:r>
              <a:rPr lang="en-US" dirty="0"/>
              <a:t>Design</a:t>
            </a:r>
          </a:p>
          <a:p>
            <a:pPr algn="just">
              <a:lnSpc>
                <a:spcPct val="100000"/>
              </a:lnSpc>
            </a:pPr>
            <a:r>
              <a:rPr lang="en-US" sz="1200" b="0" dirty="0"/>
              <a:t>Danish design is a key factor in promoting reuse and recycling in the packaging industry. With a strong focus on sustainability, Danish businesses are committed to creating packaging that is not only visually appealing but also designed to minimize waste and encourage circular practices. They incorporate features that facilitate easy reuse or efficient recycling, reflecting a commitment to environmental responsibility. This approach not only reduces the environmental impact but also aligns with the growing consumer demand for sustainable packaging solutions.</a:t>
            </a:r>
            <a:br>
              <a:rPr lang="en-US" sz="1200" b="0" dirty="0"/>
            </a:br>
            <a:endParaRPr lang="en-US" sz="1200" b="0" dirty="0"/>
          </a:p>
          <a:p>
            <a:pPr algn="just"/>
            <a:endParaRPr lang="en-GB" sz="1300" b="0" dirty="0"/>
          </a:p>
        </p:txBody>
      </p:sp>
      <p:sp>
        <p:nvSpPr>
          <p:cNvPr id="6" name="Pladsholder til tekst 5"/>
          <p:cNvSpPr>
            <a:spLocks noGrp="1"/>
          </p:cNvSpPr>
          <p:nvPr>
            <p:ph type="body" sz="quarter" idx="17"/>
          </p:nvPr>
        </p:nvSpPr>
        <p:spPr>
          <a:xfrm>
            <a:off x="4054943" y="980728"/>
            <a:ext cx="4078938" cy="5877272"/>
          </a:xfrm>
        </p:spPr>
        <p:txBody>
          <a:bodyPr/>
          <a:lstStyle/>
          <a:p>
            <a:pPr algn="just">
              <a:lnSpc>
                <a:spcPct val="100000"/>
              </a:lnSpc>
            </a:pPr>
            <a:r>
              <a:rPr lang="en-US" dirty="0"/>
              <a:t>Digital tools</a:t>
            </a:r>
          </a:p>
          <a:p>
            <a:pPr algn="just">
              <a:lnSpc>
                <a:spcPct val="100000"/>
              </a:lnSpc>
            </a:pPr>
            <a:r>
              <a:rPr lang="en-US" sz="1200" b="0" dirty="0"/>
              <a:t>Technology plays a pivotal role in enabling the reuse of packaging in a closed-loop system. The integration of technology allows packaging to be tracked throughout its lifecycle, ensuring its return and reuse. This digital approach not only facilitates the reuse process but also provides valuable data on environmental impact and enhances consumer engagement.</a:t>
            </a:r>
          </a:p>
          <a:p>
            <a:pPr algn="just"/>
            <a:endParaRPr lang="en-US" sz="1300" b="0" dirty="0"/>
          </a:p>
        </p:txBody>
      </p:sp>
      <p:sp>
        <p:nvSpPr>
          <p:cNvPr id="7" name="Pladsholder til tekst 6"/>
          <p:cNvSpPr>
            <a:spLocks noGrp="1"/>
          </p:cNvSpPr>
          <p:nvPr>
            <p:ph type="body" sz="quarter" idx="18"/>
          </p:nvPr>
        </p:nvSpPr>
        <p:spPr>
          <a:xfrm>
            <a:off x="8109887" y="980728"/>
            <a:ext cx="4078938" cy="5877271"/>
          </a:xfrm>
        </p:spPr>
        <p:txBody>
          <a:bodyPr/>
          <a:lstStyle/>
          <a:p>
            <a:pPr>
              <a:lnSpc>
                <a:spcPct val="100000"/>
              </a:lnSpc>
            </a:pPr>
            <a:r>
              <a:rPr lang="en-US" dirty="0">
                <a:solidFill>
                  <a:schemeClr val="bg1"/>
                </a:solidFill>
              </a:rPr>
              <a:t>Reuse systems</a:t>
            </a:r>
          </a:p>
          <a:p>
            <a:pPr algn="just">
              <a:lnSpc>
                <a:spcPct val="100000"/>
              </a:lnSpc>
            </a:pPr>
            <a:r>
              <a:rPr lang="en-US" sz="1200" b="0" dirty="0">
                <a:solidFill>
                  <a:schemeClr val="bg1"/>
                </a:solidFill>
              </a:rPr>
              <a:t>Digital return systems for takeaway packaging are gaining traction, with reusable food containers and coffee cups provided as sustainable alternatives to disposable packaging. These systems not only reduce waste, but also offer economic benefits to businesses, as reusable packaging proves to be a more cost-effective solution in the long run.</a:t>
            </a:r>
          </a:p>
          <a:p>
            <a:pPr algn="just">
              <a:lnSpc>
                <a:spcPct val="100000"/>
              </a:lnSpc>
            </a:pPr>
            <a:endParaRPr lang="en-US" sz="1300" dirty="0">
              <a:solidFill>
                <a:schemeClr val="bg1"/>
              </a:solidFill>
            </a:endParaRPr>
          </a:p>
          <a:p>
            <a:pPr algn="just">
              <a:lnSpc>
                <a:spcPct val="100000"/>
              </a:lnSpc>
            </a:pPr>
            <a:r>
              <a:rPr lang="en-US" dirty="0">
                <a:solidFill>
                  <a:schemeClr val="bg1"/>
                </a:solidFill>
              </a:rPr>
              <a:t>Deposit system</a:t>
            </a:r>
          </a:p>
          <a:p>
            <a:pPr algn="just">
              <a:lnSpc>
                <a:spcPct val="100000"/>
              </a:lnSpc>
            </a:pPr>
            <a:r>
              <a:rPr lang="en-US" sz="1200" b="0" dirty="0">
                <a:solidFill>
                  <a:schemeClr val="bg1"/>
                </a:solidFill>
              </a:rPr>
              <a:t>The Danish deposit system is acclaimed for its effectiveness in promoting a circular economy, which means that resources are reused and recycled to the greatest extent possible. The system achieved a return rate of 92% in 2022, a figure that's among the highest in the world. The system's operation costs are offset by the revenue generated from recycling, which has allowed the system to operate with a zero fee for single-use packaging. Moreover, the Danish deposit system is on a path towards becoming 100% circular, an ambition supported by a continued focus on operational efficiency and optimization.</a:t>
            </a: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31</a:t>
            </a:fld>
            <a:endParaRPr lang="da-DK" dirty="0"/>
          </a:p>
        </p:txBody>
      </p:sp>
      <p:sp>
        <p:nvSpPr>
          <p:cNvPr id="10" name="Pladsholder til dato 9"/>
          <p:cNvSpPr>
            <a:spLocks noGrp="1"/>
          </p:cNvSpPr>
          <p:nvPr>
            <p:ph type="dt" sz="half" idx="12"/>
          </p:nvPr>
        </p:nvSpPr>
        <p:spPr/>
        <p:txBody>
          <a:bodyPr/>
          <a:lstStyle/>
          <a:p>
            <a:fld id="{B4C36756-34EC-4CB4-8D66-500E1AC64C9F}" type="datetime3">
              <a:rPr lang="en-GB" smtClean="0"/>
              <a:t>27 October, 2025</a:t>
            </a:fld>
            <a:endParaRPr lang="da-DK" dirty="0"/>
          </a:p>
        </p:txBody>
      </p:sp>
    </p:spTree>
    <p:extLst>
      <p:ext uri="{BB962C8B-B14F-4D97-AF65-F5344CB8AC3E}">
        <p14:creationId xmlns:p14="http://schemas.microsoft.com/office/powerpoint/2010/main" val="1912327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1124744"/>
            <a:ext cx="4078938" cy="5733256"/>
          </a:xfrm>
        </p:spPr>
        <p:txBody>
          <a:bodyPr/>
          <a:lstStyle/>
          <a:p>
            <a:r>
              <a:rPr lang="en-US" dirty="0"/>
              <a:t>Design</a:t>
            </a:r>
          </a:p>
          <a:p>
            <a:pPr marL="342900" indent="-342900">
              <a:buFont typeface="Arial" panose="020B0604020202020204" pitchFamily="34" charset="0"/>
              <a:buChar char="•"/>
            </a:pPr>
            <a:r>
              <a:rPr lang="da-DK" sz="1400" b="0" dirty="0"/>
              <a:t>Plus Pack</a:t>
            </a:r>
          </a:p>
          <a:p>
            <a:pPr marL="342900" indent="-342900">
              <a:buFont typeface="Arial" panose="020B0604020202020204" pitchFamily="34" charset="0"/>
              <a:buChar char="•"/>
            </a:pPr>
            <a:r>
              <a:rPr lang="da-DK" sz="1400" b="0" dirty="0" err="1"/>
              <a:t>Paboco</a:t>
            </a:r>
            <a:endParaRPr lang="da-DK" sz="1400" b="0" dirty="0"/>
          </a:p>
          <a:p>
            <a:pPr marL="342900" indent="-342900">
              <a:buFont typeface="Arial" panose="020B0604020202020204" pitchFamily="34" charset="0"/>
              <a:buChar char="•"/>
            </a:pPr>
            <a:r>
              <a:rPr lang="da-DK" sz="1400" b="0" dirty="0"/>
              <a:t>Hartmann </a:t>
            </a:r>
            <a:r>
              <a:rPr lang="da-DK" sz="1400" b="0" dirty="0" err="1"/>
              <a:t>Packaging</a:t>
            </a:r>
            <a:endParaRPr lang="da-DK" sz="1400" b="0" dirty="0"/>
          </a:p>
          <a:p>
            <a:pPr marL="342900" indent="-342900">
              <a:buFont typeface="Arial" panose="020B0604020202020204" pitchFamily="34" charset="0"/>
              <a:buChar char="•"/>
            </a:pPr>
            <a:r>
              <a:rPr lang="da-DK" sz="1400" b="0" dirty="0"/>
              <a:t>KLS Pure Print</a:t>
            </a:r>
          </a:p>
          <a:p>
            <a:pPr marL="342900" indent="-342900">
              <a:buFont typeface="Arial" panose="020B0604020202020204" pitchFamily="34" charset="0"/>
              <a:buChar char="•"/>
            </a:pPr>
            <a:r>
              <a:rPr lang="da-DK" sz="1400" b="0" dirty="0" err="1"/>
              <a:t>Biobag</a:t>
            </a:r>
            <a:r>
              <a:rPr lang="da-DK" sz="1400" b="0" dirty="0"/>
              <a:t> </a:t>
            </a:r>
            <a:r>
              <a:rPr lang="da-DK" sz="1400" b="0" dirty="0" err="1"/>
              <a:t>Zenzo</a:t>
            </a:r>
            <a:endParaRPr lang="da-DK" sz="1400" b="0" dirty="0"/>
          </a:p>
          <a:p>
            <a:pPr marL="342900" indent="-342900">
              <a:buFont typeface="Arial" panose="020B0604020202020204" pitchFamily="34" charset="0"/>
              <a:buChar char="•"/>
            </a:pPr>
            <a:r>
              <a:rPr lang="da-DK" sz="1400" b="0" dirty="0"/>
              <a:t>Novo Nordisk</a:t>
            </a:r>
          </a:p>
          <a:p>
            <a:br>
              <a:rPr lang="en-US" sz="1300" b="0" dirty="0"/>
            </a:br>
            <a:endParaRPr lang="en-US" sz="1300" b="0" dirty="0"/>
          </a:p>
          <a:p>
            <a:endParaRPr lang="en-GB" sz="1300" b="0" dirty="0"/>
          </a:p>
        </p:txBody>
      </p:sp>
      <p:sp>
        <p:nvSpPr>
          <p:cNvPr id="6" name="Pladsholder til tekst 5"/>
          <p:cNvSpPr>
            <a:spLocks noGrp="1"/>
          </p:cNvSpPr>
          <p:nvPr>
            <p:ph type="body" sz="quarter" idx="17"/>
          </p:nvPr>
        </p:nvSpPr>
        <p:spPr>
          <a:xfrm>
            <a:off x="4054943" y="1124744"/>
            <a:ext cx="4078938" cy="5733256"/>
          </a:xfrm>
        </p:spPr>
        <p:txBody>
          <a:bodyPr/>
          <a:lstStyle/>
          <a:p>
            <a:r>
              <a:rPr lang="en-US" dirty="0"/>
              <a:t>Digital tools</a:t>
            </a:r>
          </a:p>
          <a:p>
            <a:pPr algn="just"/>
            <a:r>
              <a:rPr lang="en-US" sz="1300" b="0" dirty="0"/>
              <a:t>See companies under ‘systems’ as most have developed digital tools to support their circular systems.</a:t>
            </a:r>
          </a:p>
        </p:txBody>
      </p:sp>
      <p:sp>
        <p:nvSpPr>
          <p:cNvPr id="7" name="Pladsholder til tekst 6"/>
          <p:cNvSpPr>
            <a:spLocks noGrp="1"/>
          </p:cNvSpPr>
          <p:nvPr>
            <p:ph type="body" sz="quarter" idx="18"/>
          </p:nvPr>
        </p:nvSpPr>
        <p:spPr>
          <a:xfrm>
            <a:off x="8109887" y="1124744"/>
            <a:ext cx="4078938" cy="5733255"/>
          </a:xfrm>
        </p:spPr>
        <p:txBody>
          <a:bodyPr/>
          <a:lstStyle/>
          <a:p>
            <a:r>
              <a:rPr lang="en-US" dirty="0">
                <a:solidFill>
                  <a:schemeClr val="bg1"/>
                </a:solidFill>
              </a:rPr>
              <a:t>Reuse systems</a:t>
            </a:r>
            <a:endParaRPr lang="en-US" sz="1300" dirty="0">
              <a:solidFill>
                <a:schemeClr val="bg1"/>
              </a:solidFill>
            </a:endParaRPr>
          </a:p>
          <a:p>
            <a:pPr marL="285750" indent="-285750">
              <a:buFont typeface="Arial" panose="020B0604020202020204" pitchFamily="34" charset="0"/>
              <a:buChar char="•"/>
            </a:pPr>
            <a:r>
              <a:rPr lang="da-DK" sz="1400" b="0" dirty="0">
                <a:solidFill>
                  <a:schemeClr val="bg1"/>
                </a:solidFill>
              </a:rPr>
              <a:t>RE-ZIP</a:t>
            </a:r>
          </a:p>
          <a:p>
            <a:pPr marL="285750" indent="-285750">
              <a:buFont typeface="Arial" panose="020B0604020202020204" pitchFamily="34" charset="0"/>
              <a:buChar char="•"/>
            </a:pPr>
            <a:r>
              <a:rPr lang="da-DK" sz="1400" b="0" dirty="0" err="1">
                <a:solidFill>
                  <a:schemeClr val="bg1"/>
                </a:solidFill>
              </a:rPr>
              <a:t>RePack</a:t>
            </a:r>
            <a:endParaRPr lang="da-DK" sz="1400" b="0" dirty="0">
              <a:solidFill>
                <a:schemeClr val="bg1"/>
              </a:solidFill>
            </a:endParaRPr>
          </a:p>
          <a:p>
            <a:pPr marL="285750" indent="-285750">
              <a:buFont typeface="Arial" panose="020B0604020202020204" pitchFamily="34" charset="0"/>
              <a:buChar char="•"/>
            </a:pPr>
            <a:r>
              <a:rPr lang="da-DK" sz="1400" b="0" dirty="0">
                <a:solidFill>
                  <a:schemeClr val="bg1"/>
                </a:solidFill>
              </a:rPr>
              <a:t>New Loop</a:t>
            </a:r>
          </a:p>
          <a:p>
            <a:pPr marL="285750" indent="-285750">
              <a:buFont typeface="Arial" panose="020B0604020202020204" pitchFamily="34" charset="0"/>
              <a:buChar char="•"/>
            </a:pPr>
            <a:r>
              <a:rPr lang="da-DK" sz="1400" b="0" dirty="0" err="1">
                <a:solidFill>
                  <a:schemeClr val="bg1"/>
                </a:solidFill>
              </a:rPr>
              <a:t>Kleen</a:t>
            </a:r>
            <a:r>
              <a:rPr lang="da-DK" sz="1400" b="0" dirty="0">
                <a:solidFill>
                  <a:schemeClr val="bg1"/>
                </a:solidFill>
              </a:rPr>
              <a:t> Hub</a:t>
            </a:r>
          </a:p>
          <a:p>
            <a:pPr marL="285750" indent="-285750">
              <a:buFont typeface="Arial" panose="020B0604020202020204" pitchFamily="34" charset="0"/>
              <a:buChar char="•"/>
            </a:pPr>
            <a:r>
              <a:rPr lang="da-DK" sz="1400" b="0" dirty="0" err="1">
                <a:solidFill>
                  <a:schemeClr val="bg1"/>
                </a:solidFill>
              </a:rPr>
              <a:t>Cirqle</a:t>
            </a:r>
            <a:endParaRPr lang="da-DK" sz="1400" b="0" dirty="0">
              <a:solidFill>
                <a:schemeClr val="bg1"/>
              </a:solidFill>
            </a:endParaRPr>
          </a:p>
          <a:p>
            <a:pPr marL="285750" indent="-285750">
              <a:buFont typeface="Arial" panose="020B0604020202020204" pitchFamily="34" charset="0"/>
              <a:buChar char="•"/>
            </a:pPr>
            <a:r>
              <a:rPr lang="da-DK" sz="1400" b="0" dirty="0">
                <a:solidFill>
                  <a:schemeClr val="bg1"/>
                </a:solidFill>
              </a:rPr>
              <a:t>Genkrus</a:t>
            </a:r>
          </a:p>
          <a:p>
            <a:pPr marL="285750" indent="-285750">
              <a:buFont typeface="Arial" panose="020B0604020202020204" pitchFamily="34" charset="0"/>
              <a:buChar char="•"/>
            </a:pPr>
            <a:endParaRPr lang="en-US" sz="1300" dirty="0">
              <a:solidFill>
                <a:schemeClr val="bg1"/>
              </a:solidFill>
            </a:endParaRPr>
          </a:p>
          <a:p>
            <a:r>
              <a:rPr lang="en-US" dirty="0">
                <a:solidFill>
                  <a:schemeClr val="bg1"/>
                </a:solidFill>
              </a:rPr>
              <a:t>Deposit system</a:t>
            </a:r>
          </a:p>
          <a:p>
            <a:pPr marL="285750" indent="-285750">
              <a:buFont typeface="Arial" panose="020B0604020202020204" pitchFamily="34" charset="0"/>
              <a:buChar char="•"/>
            </a:pPr>
            <a:r>
              <a:rPr lang="da-DK" sz="1400" b="0" dirty="0">
                <a:solidFill>
                  <a:schemeClr val="bg1"/>
                </a:solidFill>
              </a:rPr>
              <a:t>Dansk Retursystem</a:t>
            </a:r>
          </a:p>
          <a:p>
            <a:pPr marL="285750" indent="-285750">
              <a:buFont typeface="Arial" panose="020B0604020202020204" pitchFamily="34" charset="0"/>
              <a:buChar char="•"/>
            </a:pPr>
            <a:r>
              <a:rPr lang="da-DK" sz="1400" b="0" dirty="0">
                <a:solidFill>
                  <a:schemeClr val="bg1"/>
                </a:solidFill>
              </a:rPr>
              <a:t>Tivoli</a:t>
            </a:r>
          </a:p>
          <a:p>
            <a:pPr marL="285750" indent="-285750">
              <a:buFont typeface="Arial" panose="020B0604020202020204" pitchFamily="34" charset="0"/>
              <a:buChar char="•"/>
            </a:pPr>
            <a:r>
              <a:rPr lang="da-DK" sz="1400" b="0" dirty="0">
                <a:solidFill>
                  <a:schemeClr val="bg1"/>
                </a:solidFill>
              </a:rPr>
              <a:t>TOMRA</a:t>
            </a: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32</a:t>
            </a:fld>
            <a:endParaRPr lang="da-DK" dirty="0"/>
          </a:p>
        </p:txBody>
      </p:sp>
      <p:sp>
        <p:nvSpPr>
          <p:cNvPr id="10" name="Pladsholder til dato 9"/>
          <p:cNvSpPr>
            <a:spLocks noGrp="1"/>
          </p:cNvSpPr>
          <p:nvPr>
            <p:ph type="dt" sz="half" idx="12"/>
          </p:nvPr>
        </p:nvSpPr>
        <p:spPr/>
        <p:txBody>
          <a:bodyPr/>
          <a:lstStyle/>
          <a:p>
            <a:fld id="{19F36907-9DF1-46BB-BDCC-8F8291B1D1B6}" type="datetime3">
              <a:rPr lang="en-GB" smtClean="0"/>
              <a:t>27 October, 2025</a:t>
            </a:fld>
            <a:endParaRPr lang="da-DK" dirty="0"/>
          </a:p>
        </p:txBody>
      </p:sp>
    </p:spTree>
    <p:extLst>
      <p:ext uri="{BB962C8B-B14F-4D97-AF65-F5344CB8AC3E}">
        <p14:creationId xmlns:p14="http://schemas.microsoft.com/office/powerpoint/2010/main" val="1125033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via.ritzau.dk/data/images/00659/4ae90ea4-602f-4c46-b537-a3863acbb5b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4812" y="146571"/>
            <a:ext cx="1843136" cy="7988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GB" sz="3600" dirty="0"/>
              <a:t>Case – Dansk </a:t>
            </a:r>
            <a:r>
              <a:rPr lang="en-GB" sz="3600" dirty="0" err="1"/>
              <a:t>Retursystem</a:t>
            </a:r>
            <a:endParaRPr lang="en-GB" sz="3600" dirty="0"/>
          </a:p>
        </p:txBody>
      </p:sp>
      <p:sp>
        <p:nvSpPr>
          <p:cNvPr id="3" name="Pladsholder til indhold 2"/>
          <p:cNvSpPr>
            <a:spLocks noGrp="1"/>
          </p:cNvSpPr>
          <p:nvPr>
            <p:ph idx="1"/>
          </p:nvPr>
        </p:nvSpPr>
        <p:spPr>
          <a:xfrm>
            <a:off x="651516" y="894881"/>
            <a:ext cx="11131527" cy="5389009"/>
          </a:xfrm>
        </p:spPr>
        <p:txBody>
          <a:bodyPr numCol="2" spcCol="360000"/>
          <a:lstStyle/>
          <a:p>
            <a:pPr algn="just">
              <a:lnSpc>
                <a:spcPct val="100000"/>
              </a:lnSpc>
            </a:pPr>
            <a:r>
              <a:rPr lang="en-US" sz="1200" dirty="0"/>
              <a:t>Business Case </a:t>
            </a:r>
          </a:p>
          <a:p>
            <a:pPr algn="just">
              <a:lnSpc>
                <a:spcPct val="100000"/>
              </a:lnSpc>
            </a:pPr>
            <a:r>
              <a:rPr lang="en-US" sz="1200" b="0" dirty="0"/>
              <a:t>The Danish Deposit System: Dansk </a:t>
            </a:r>
            <a:r>
              <a:rPr lang="en-US" sz="1200" b="0" dirty="0" err="1"/>
              <a:t>Retursystem</a:t>
            </a:r>
            <a:r>
              <a:rPr lang="en-US" sz="1200" b="0" dirty="0"/>
              <a:t> as a Showcase for Circular Economy</a:t>
            </a:r>
          </a:p>
          <a:p>
            <a:pPr algn="just">
              <a:lnSpc>
                <a:spcPct val="100000"/>
              </a:lnSpc>
            </a:pPr>
            <a:endParaRPr lang="en-US" sz="1200" b="0" dirty="0"/>
          </a:p>
          <a:p>
            <a:pPr algn="just">
              <a:lnSpc>
                <a:spcPct val="100000"/>
              </a:lnSpc>
            </a:pPr>
            <a:r>
              <a:rPr lang="en-US" sz="1200" dirty="0"/>
              <a:t>Objective </a:t>
            </a:r>
          </a:p>
          <a:p>
            <a:pPr algn="just">
              <a:lnSpc>
                <a:spcPct val="100000"/>
              </a:lnSpc>
            </a:pPr>
            <a:r>
              <a:rPr lang="en-US" sz="1200" b="0" dirty="0"/>
              <a:t>To showcase the effectiveness of Dansk </a:t>
            </a:r>
            <a:r>
              <a:rPr lang="en-US" sz="1200" b="0" dirty="0" err="1"/>
              <a:t>Retursystem</a:t>
            </a:r>
            <a:r>
              <a:rPr lang="en-US" sz="1200" b="0" dirty="0"/>
              <a:t> in driving circular economy practices within Denmark by efficiently managing the deposit-return system for beverage containers.</a:t>
            </a:r>
          </a:p>
          <a:p>
            <a:pPr algn="just">
              <a:lnSpc>
                <a:spcPct val="100000"/>
              </a:lnSpc>
            </a:pPr>
            <a:endParaRPr lang="en-US" sz="1200" b="0" dirty="0"/>
          </a:p>
          <a:p>
            <a:pPr algn="just">
              <a:lnSpc>
                <a:spcPct val="100000"/>
              </a:lnSpc>
            </a:pPr>
            <a:r>
              <a:rPr lang="en-US" sz="1200" dirty="0"/>
              <a:t>Situation </a:t>
            </a:r>
          </a:p>
          <a:p>
            <a:pPr algn="just">
              <a:lnSpc>
                <a:spcPct val="100000"/>
              </a:lnSpc>
            </a:pPr>
            <a:r>
              <a:rPr lang="en-US" sz="1200" b="0" dirty="0"/>
              <a:t>Analysis Denmark has one of the world's highest return rates for beverage containers, with more than 90% of sold containers getting returned for recycling. This achievement is largely due to the efficient management of the deposit-return system by Dansk </a:t>
            </a:r>
            <a:r>
              <a:rPr lang="en-US" sz="1200" b="0" dirty="0" err="1"/>
              <a:t>Retursystem</a:t>
            </a:r>
            <a:r>
              <a:rPr lang="en-US" sz="1200" b="0" dirty="0"/>
              <a:t>, a non-profit organization owned by the Danish breweries.</a:t>
            </a:r>
          </a:p>
          <a:p>
            <a:pPr algn="just">
              <a:lnSpc>
                <a:spcPct val="100000"/>
              </a:lnSpc>
            </a:pPr>
            <a:endParaRPr lang="en-US" sz="1200" b="0" dirty="0"/>
          </a:p>
          <a:p>
            <a:pPr algn="just">
              <a:lnSpc>
                <a:spcPct val="100000"/>
              </a:lnSpc>
            </a:pPr>
            <a:r>
              <a:rPr lang="en-US" sz="1200" dirty="0"/>
              <a:t>Solution </a:t>
            </a:r>
          </a:p>
          <a:p>
            <a:pPr algn="just">
              <a:lnSpc>
                <a:spcPct val="100000"/>
              </a:lnSpc>
            </a:pPr>
            <a:r>
              <a:rPr lang="en-US" sz="1200" b="0" dirty="0"/>
              <a:t>Dansk </a:t>
            </a:r>
            <a:r>
              <a:rPr lang="en-US" sz="1200" b="0" dirty="0" err="1"/>
              <a:t>Retursystem</a:t>
            </a:r>
            <a:r>
              <a:rPr lang="en-US" sz="1200" b="0" dirty="0"/>
              <a:t> operates the Danish deposit system, ensuring that single-use beverage containers made of plastic, aluminum, and glass are recycled. The organization manages the entire life cycle of the containers, from the point of sale to return, and finally, to recycling.</a:t>
            </a:r>
          </a:p>
          <a:p>
            <a:pPr algn="just">
              <a:lnSpc>
                <a:spcPct val="100000"/>
              </a:lnSpc>
            </a:pPr>
            <a:endParaRPr lang="en-US" sz="1200" b="0" dirty="0"/>
          </a:p>
          <a:p>
            <a:pPr algn="just">
              <a:lnSpc>
                <a:spcPct val="100000"/>
              </a:lnSpc>
            </a:pPr>
            <a:r>
              <a:rPr lang="en-US" sz="1200" b="0" dirty="0"/>
              <a:t>The operation of Dansk </a:t>
            </a:r>
            <a:r>
              <a:rPr lang="en-US" sz="1200" b="0" dirty="0" err="1"/>
              <a:t>Retursystem</a:t>
            </a:r>
            <a:r>
              <a:rPr lang="en-US" sz="1200" b="0" dirty="0"/>
              <a:t> is politically regulated by a decree to the Environmental Protection Act. The decree specifies which beverages and containers producers must put a deposit on, who is obliged to accept consumers' empty bottles and cans, and how Dansk </a:t>
            </a:r>
            <a:r>
              <a:rPr lang="en-US" sz="1200" b="0" dirty="0" err="1"/>
              <a:t>Retursystem</a:t>
            </a:r>
            <a:r>
              <a:rPr lang="en-US" sz="1200" b="0" dirty="0"/>
              <a:t> should manage the work.</a:t>
            </a:r>
          </a:p>
          <a:p>
            <a:pPr algn="just">
              <a:lnSpc>
                <a:spcPct val="100000"/>
              </a:lnSpc>
            </a:pPr>
            <a:endParaRPr lang="en-US" sz="1200" b="0" dirty="0"/>
          </a:p>
          <a:p>
            <a:pPr algn="just">
              <a:lnSpc>
                <a:spcPct val="100000"/>
              </a:lnSpc>
            </a:pPr>
            <a:endParaRPr lang="en-US" sz="1200" b="0" dirty="0"/>
          </a:p>
          <a:p>
            <a:pPr algn="just">
              <a:lnSpc>
                <a:spcPct val="100000"/>
              </a:lnSpc>
            </a:pPr>
            <a:endParaRPr lang="en-US" sz="1200" b="0" dirty="0"/>
          </a:p>
          <a:p>
            <a:pPr algn="just">
              <a:lnSpc>
                <a:spcPct val="100000"/>
              </a:lnSpc>
              <a:buNone/>
            </a:pPr>
            <a:r>
              <a:rPr lang="en-US" sz="1200" dirty="0"/>
              <a:t>Benefits</a:t>
            </a:r>
          </a:p>
          <a:p>
            <a:pPr algn="just">
              <a:lnSpc>
                <a:spcPct val="100000"/>
              </a:lnSpc>
            </a:pPr>
            <a:endParaRPr lang="en-US" sz="1200" dirty="0"/>
          </a:p>
          <a:p>
            <a:pPr marL="228600" indent="-228600" algn="just">
              <a:lnSpc>
                <a:spcPct val="100000"/>
              </a:lnSpc>
              <a:buFont typeface="+mj-lt"/>
              <a:buAutoNum type="arabicPeriod"/>
            </a:pPr>
            <a:r>
              <a:rPr lang="en-US" sz="1200" dirty="0"/>
              <a:t>Environmental Impact</a:t>
            </a:r>
            <a:r>
              <a:rPr lang="en-US" sz="1200" b="0" dirty="0"/>
              <a:t>: By ensuring the recycling of beverage containers, Dansk </a:t>
            </a:r>
            <a:r>
              <a:rPr lang="en-US" sz="1200" b="0" dirty="0" err="1"/>
              <a:t>Retursystem</a:t>
            </a:r>
            <a:r>
              <a:rPr lang="en-US" sz="1200" b="0" dirty="0"/>
              <a:t> helps to reduce waste, conserve natural resources, and reduce CO2 emissions.</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Economic Efficiency</a:t>
            </a:r>
            <a:r>
              <a:rPr lang="en-US" sz="1200" b="0" dirty="0"/>
              <a:t>: Dansk </a:t>
            </a:r>
            <a:r>
              <a:rPr lang="en-US" sz="1200" b="0" dirty="0" err="1"/>
              <a:t>Retursystem</a:t>
            </a:r>
            <a:r>
              <a:rPr lang="en-US" sz="1200" b="0" dirty="0"/>
              <a:t> operates as a non-profit organization. Its income comes from the sale of recyclable materials, fees paid by manufacturers and importers for putting a container with a deposit into the market, and from unclaimed deposits. This ensures the system's financial sustainability and affordability for all stakeholders.</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High Return Rates</a:t>
            </a:r>
            <a:r>
              <a:rPr lang="en-US" sz="1200" b="0" dirty="0"/>
              <a:t>: Dansk </a:t>
            </a:r>
            <a:r>
              <a:rPr lang="en-US" sz="1200" b="0" dirty="0" err="1"/>
              <a:t>Retursystem's</a:t>
            </a:r>
            <a:r>
              <a:rPr lang="en-US" sz="1200" b="0" dirty="0"/>
              <a:t> efficient operations have resulted in a return rate of over 90% for beverage containers, one of the highest in the world. This high return rate is a testament to the effectiveness of the system in motivating consumers to return their beverage containers for recycling.</a:t>
            </a:r>
          </a:p>
          <a:p>
            <a:pPr algn="just">
              <a:lnSpc>
                <a:spcPct val="100000"/>
              </a:lnSpc>
            </a:pPr>
            <a:endParaRPr lang="en-US" sz="1200" b="0" dirty="0"/>
          </a:p>
          <a:p>
            <a:pPr algn="just">
              <a:lnSpc>
                <a:spcPct val="100000"/>
              </a:lnSpc>
            </a:pPr>
            <a:r>
              <a:rPr lang="en-US" sz="1200" dirty="0"/>
              <a:t>Investment </a:t>
            </a:r>
          </a:p>
          <a:p>
            <a:pPr algn="just">
              <a:lnSpc>
                <a:spcPct val="100000"/>
              </a:lnSpc>
            </a:pPr>
            <a:r>
              <a:rPr lang="en-US" sz="1200" b="0" dirty="0"/>
              <a:t>The operational costs of Dansk </a:t>
            </a:r>
            <a:r>
              <a:rPr lang="en-US" sz="1200" b="0" dirty="0" err="1"/>
              <a:t>Retursystem</a:t>
            </a:r>
            <a:r>
              <a:rPr lang="en-US" sz="1200" b="0" dirty="0"/>
              <a:t> are covered by the income from the sale of recyclable materials, fees paid by manufacturers and importers, and unclaimed deposits. Any investments needed for system improvement or expansion are also funded from these sources.</a:t>
            </a:r>
          </a:p>
          <a:p>
            <a:pPr algn="just">
              <a:lnSpc>
                <a:spcPct val="100000"/>
              </a:lnSpc>
            </a:pPr>
            <a:endParaRPr lang="en-US" sz="1200" b="0" dirty="0"/>
          </a:p>
          <a:p>
            <a:pPr algn="just">
              <a:lnSpc>
                <a:spcPct val="100000"/>
              </a:lnSpc>
            </a:pPr>
            <a:r>
              <a:rPr lang="en-US" sz="1200" dirty="0"/>
              <a:t>Return on Investment </a:t>
            </a:r>
          </a:p>
          <a:p>
            <a:pPr algn="just">
              <a:lnSpc>
                <a:spcPct val="100000"/>
              </a:lnSpc>
            </a:pPr>
            <a:r>
              <a:rPr lang="en-US" sz="1200" b="0" dirty="0"/>
              <a:t>The return on investment is seen in the environmental benefits of reduced waste and lower CO2 emissions, the economic benefits of resource conservation, and the social benefits of a cleaner and more sustainable environment.</a:t>
            </a:r>
          </a:p>
          <a:p>
            <a:pPr algn="just"/>
            <a:endParaRPr lang="en-GB" sz="1200" dirty="0"/>
          </a:p>
        </p:txBody>
      </p:sp>
      <p:sp>
        <p:nvSpPr>
          <p:cNvPr id="4" name="Pladsholder til dato 3"/>
          <p:cNvSpPr>
            <a:spLocks noGrp="1"/>
          </p:cNvSpPr>
          <p:nvPr>
            <p:ph type="dt" sz="half" idx="10"/>
          </p:nvPr>
        </p:nvSpPr>
        <p:spPr/>
        <p:txBody>
          <a:bodyPr/>
          <a:lstStyle/>
          <a:p>
            <a:fld id="{29A7379A-FD68-42A9-B8F8-611D2E5968BC}"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33</a:t>
            </a:fld>
            <a:endParaRPr lang="da-DK" dirty="0"/>
          </a:p>
        </p:txBody>
      </p:sp>
    </p:spTree>
    <p:extLst>
      <p:ext uri="{BB962C8B-B14F-4D97-AF65-F5344CB8AC3E}">
        <p14:creationId xmlns:p14="http://schemas.microsoft.com/office/powerpoint/2010/main" val="2056142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358108" y="2348880"/>
            <a:ext cx="6048692" cy="2096840"/>
          </a:xfrm>
        </p:spPr>
        <p:txBody>
          <a:bodyPr/>
          <a:lstStyle/>
          <a:p>
            <a:pPr algn="l"/>
            <a:r>
              <a:rPr lang="en-GB" dirty="0"/>
              <a:t>Textile</a:t>
            </a:r>
          </a:p>
        </p:txBody>
      </p:sp>
      <p:sp>
        <p:nvSpPr>
          <p:cNvPr id="3" name="Pladsholder til tekst 2"/>
          <p:cNvSpPr>
            <a:spLocks noGrp="1"/>
          </p:cNvSpPr>
          <p:nvPr>
            <p:ph type="body" sz="quarter" idx="11"/>
          </p:nvPr>
        </p:nvSpPr>
        <p:spPr/>
        <p:txBody>
          <a:bodyPr/>
          <a:lstStyle/>
          <a:p>
            <a:endParaRPr lang="en-GB"/>
          </a:p>
        </p:txBody>
      </p:sp>
      <p:sp>
        <p:nvSpPr>
          <p:cNvPr id="4" name="Pladsholder til tekst 3"/>
          <p:cNvSpPr>
            <a:spLocks noGrp="1"/>
          </p:cNvSpPr>
          <p:nvPr>
            <p:ph type="body" sz="quarter" idx="13"/>
          </p:nvPr>
        </p:nvSpPr>
        <p:spPr/>
        <p:txBody>
          <a:bodyPr/>
          <a:lstStyle/>
          <a:p>
            <a:endParaRPr lang="en-GB"/>
          </a:p>
        </p:txBody>
      </p:sp>
      <p:sp>
        <p:nvSpPr>
          <p:cNvPr id="5" name="Pladsholder til dato 4"/>
          <p:cNvSpPr>
            <a:spLocks noGrp="1"/>
          </p:cNvSpPr>
          <p:nvPr>
            <p:ph type="dt" sz="half" idx="14"/>
          </p:nvPr>
        </p:nvSpPr>
        <p:spPr/>
        <p:txBody>
          <a:bodyPr/>
          <a:lstStyle/>
          <a:p>
            <a:pPr marL="0" indent="0">
              <a:lnSpc>
                <a:spcPct val="93000"/>
              </a:lnSpc>
              <a:buFont typeface="Arial" panose="020B0604020202020204" pitchFamily="34" charset="0"/>
              <a:buChar char="​"/>
            </a:pPr>
            <a:endParaRPr lang="da-DK" dirty="0"/>
          </a:p>
        </p:txBody>
      </p:sp>
      <p:sp>
        <p:nvSpPr>
          <p:cNvPr id="6" name="Pladsholder til sidefod 5"/>
          <p:cNvSpPr>
            <a:spLocks noGrp="1"/>
          </p:cNvSpPr>
          <p:nvPr>
            <p:ph type="ftr" sz="quarter" idx="15"/>
          </p:nvPr>
        </p:nvSpPr>
        <p:spPr/>
        <p:txBody>
          <a:bodyPr/>
          <a:lstStyle/>
          <a:p>
            <a:r>
              <a:rPr lang="en-US"/>
              <a:t>/ Environmental Protection Agency / Danish Circular Economy Strongholds</a:t>
            </a:r>
            <a:endParaRPr lang="da-DK" dirty="0"/>
          </a:p>
        </p:txBody>
      </p:sp>
      <p:sp>
        <p:nvSpPr>
          <p:cNvPr id="7" name="Pladsholder til slidenummer 6"/>
          <p:cNvSpPr>
            <a:spLocks noGrp="1"/>
          </p:cNvSpPr>
          <p:nvPr>
            <p:ph type="sldNum" sz="quarter" idx="16"/>
          </p:nvPr>
        </p:nvSpPr>
        <p:spPr/>
        <p:txBody>
          <a:bodyPr/>
          <a:lstStyle/>
          <a:p>
            <a:fld id="{667EC89C-17A0-4E64-A6D2-B825673CEEDF}" type="slidenum">
              <a:rPr lang="da-DK" smtClean="0"/>
              <a:pPr/>
              <a:t>34</a:t>
            </a:fld>
            <a:endParaRPr lang="da-DK" dirty="0"/>
          </a:p>
        </p:txBody>
      </p:sp>
      <p:pic>
        <p:nvPicPr>
          <p:cNvPr id="10" name="Billede 9"/>
          <p:cNvPicPr>
            <a:picLocks noChangeAspect="1"/>
          </p:cNvPicPr>
          <p:nvPr/>
        </p:nvPicPr>
        <p:blipFill>
          <a:blip r:embed="rId2"/>
          <a:stretch>
            <a:fillRect/>
          </a:stretch>
        </p:blipFill>
        <p:spPr>
          <a:xfrm>
            <a:off x="837829" y="4422842"/>
            <a:ext cx="1929875" cy="1656184"/>
          </a:xfrm>
          <a:prstGeom prst="rect">
            <a:avLst/>
          </a:prstGeom>
        </p:spPr>
      </p:pic>
      <p:pic>
        <p:nvPicPr>
          <p:cNvPr id="11" name="Billede 10"/>
          <p:cNvPicPr>
            <a:picLocks noChangeAspect="1"/>
          </p:cNvPicPr>
          <p:nvPr/>
        </p:nvPicPr>
        <p:blipFill>
          <a:blip r:embed="rId3"/>
          <a:stretch>
            <a:fillRect/>
          </a:stretch>
        </p:blipFill>
        <p:spPr>
          <a:xfrm>
            <a:off x="837829" y="2564904"/>
            <a:ext cx="1929600" cy="1641914"/>
          </a:xfrm>
          <a:prstGeom prst="rect">
            <a:avLst/>
          </a:prstGeom>
        </p:spPr>
      </p:pic>
      <p:pic>
        <p:nvPicPr>
          <p:cNvPr id="13" name="Billede 12"/>
          <p:cNvPicPr>
            <a:picLocks noChangeAspect="1"/>
          </p:cNvPicPr>
          <p:nvPr/>
        </p:nvPicPr>
        <p:blipFill>
          <a:blip r:embed="rId4"/>
          <a:stretch>
            <a:fillRect/>
          </a:stretch>
        </p:blipFill>
        <p:spPr>
          <a:xfrm>
            <a:off x="837829" y="677278"/>
            <a:ext cx="1929875" cy="1671602"/>
          </a:xfrm>
          <a:prstGeom prst="rect">
            <a:avLst/>
          </a:prstGeom>
        </p:spPr>
      </p:pic>
    </p:spTree>
    <p:extLst>
      <p:ext uri="{BB962C8B-B14F-4D97-AF65-F5344CB8AC3E}">
        <p14:creationId xmlns:p14="http://schemas.microsoft.com/office/powerpoint/2010/main" val="3733813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796" y="362353"/>
            <a:ext cx="10886431" cy="468000"/>
          </a:xfrm>
        </p:spPr>
        <p:txBody>
          <a:bodyPr/>
          <a:lstStyle/>
          <a:p>
            <a:r>
              <a:rPr lang="en-GB" sz="3600" dirty="0"/>
              <a:t>Textile</a:t>
            </a:r>
          </a:p>
        </p:txBody>
      </p:sp>
      <p:sp>
        <p:nvSpPr>
          <p:cNvPr id="3" name="Pladsholder til indhold 2"/>
          <p:cNvSpPr>
            <a:spLocks noGrp="1"/>
          </p:cNvSpPr>
          <p:nvPr>
            <p:ph idx="1"/>
          </p:nvPr>
        </p:nvSpPr>
        <p:spPr>
          <a:xfrm>
            <a:off x="651517" y="1062784"/>
            <a:ext cx="6920523" cy="1977769"/>
          </a:xfrm>
        </p:spPr>
        <p:txBody>
          <a:bodyPr/>
          <a:lstStyle/>
          <a:p>
            <a:pPr algn="just">
              <a:lnSpc>
                <a:spcPct val="100000"/>
              </a:lnSpc>
            </a:pPr>
            <a:r>
              <a:rPr lang="en-GB" sz="1200" dirty="0">
                <a:ea typeface="Tahoma" panose="020B0604030504040204" pitchFamily="34" charset="0"/>
                <a:cs typeface="Tahoma" panose="020B0604030504040204" pitchFamily="34" charset="0"/>
              </a:rPr>
              <a:t>Textile in the circular economy</a:t>
            </a:r>
          </a:p>
          <a:p>
            <a:pPr algn="just">
              <a:lnSpc>
                <a:spcPct val="100000"/>
              </a:lnSpc>
            </a:pPr>
            <a:r>
              <a:rPr lang="en-US" sz="1200" b="0" dirty="0">
                <a:solidFill>
                  <a:schemeClr val="tx1"/>
                </a:solidFill>
                <a:ea typeface="Tahoma" panose="020B0604030504040204" pitchFamily="34" charset="0"/>
                <a:cs typeface="Tahoma" panose="020B0604030504040204" pitchFamily="34" charset="0"/>
              </a:rPr>
              <a:t>Textile production has increasingly been outsourced to countries with cheap labor since the 1980s. This meant that production capabilities disappeared in Denmark, but at the same time, it led to lower prices for consumers and the beginning of fast fashion. Clothing prices in the EU between 1996 and 2018 decreased by over 30% compared to inflation. Likewise, global textile production nearly doubled between 2000 and 2015. This trend is expected to continue. </a:t>
            </a:r>
          </a:p>
          <a:p>
            <a:pPr algn="just">
              <a:lnSpc>
                <a:spcPct val="100000"/>
              </a:lnSpc>
            </a:pPr>
            <a:endParaRPr lang="en-US" sz="1200" b="0" dirty="0">
              <a:solidFill>
                <a:schemeClr val="tx1"/>
              </a:solidFill>
              <a:ea typeface="Tahoma" panose="020B0604030504040204" pitchFamily="34" charset="0"/>
              <a:cs typeface="Tahoma" panose="020B0604030504040204" pitchFamily="34" charset="0"/>
            </a:endParaRPr>
          </a:p>
          <a:p>
            <a:pPr algn="just">
              <a:lnSpc>
                <a:spcPct val="100000"/>
              </a:lnSpc>
            </a:pPr>
            <a:r>
              <a:rPr lang="en-US" sz="1200" b="0" dirty="0">
                <a:solidFill>
                  <a:schemeClr val="tx1"/>
                </a:solidFill>
                <a:ea typeface="Tahoma" panose="020B0604030504040204" pitchFamily="34" charset="0"/>
                <a:cs typeface="Tahoma" panose="020B0604030504040204" pitchFamily="34" charset="0"/>
              </a:rPr>
              <a:t>The consumption of clothing and footwear is projected to increase by 63% by 2030, from 62 million tons in 2023 to 102 million tons in 2030. Despite increased awareness of sustainability, several brands believe that there still isn't enough economic incentive to operate within the circular economy. In other words, it is still a challenge to deviate from fast fashion and expect acceptable profits through circular business models.</a:t>
            </a:r>
          </a:p>
          <a:p>
            <a:pPr marL="285750" indent="-285750" algn="just">
              <a:buFont typeface="Arial" panose="020B0604020202020204" pitchFamily="34" charset="0"/>
              <a:buChar char="•"/>
            </a:pPr>
            <a:endParaRPr lang="en-US" sz="1200" b="0" dirty="0"/>
          </a:p>
          <a:p>
            <a:pPr algn="just">
              <a:buNone/>
            </a:pPr>
            <a:endParaRPr lang="en-GB" sz="1200" b="0" dirty="0"/>
          </a:p>
        </p:txBody>
      </p:sp>
      <p:sp>
        <p:nvSpPr>
          <p:cNvPr id="4" name="Pladsholder til dato 3"/>
          <p:cNvSpPr>
            <a:spLocks noGrp="1"/>
          </p:cNvSpPr>
          <p:nvPr>
            <p:ph type="dt" sz="half" idx="10"/>
          </p:nvPr>
        </p:nvSpPr>
        <p:spPr/>
        <p:txBody>
          <a:bodyPr/>
          <a:lstStyle/>
          <a:p>
            <a:fld id="{C309B26A-87FA-4127-8F0C-E885B783A5A9}"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35</a:t>
            </a:fld>
            <a:endParaRPr lang="da-DK" dirty="0"/>
          </a:p>
        </p:txBody>
      </p:sp>
      <p:sp>
        <p:nvSpPr>
          <p:cNvPr id="7" name="Rektangel 6"/>
          <p:cNvSpPr/>
          <p:nvPr/>
        </p:nvSpPr>
        <p:spPr>
          <a:xfrm>
            <a:off x="7966620" y="0"/>
            <a:ext cx="4222205" cy="684942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200" dirty="0" err="1">
              <a:ea typeface="Tahoma" panose="020B0604030504040204" pitchFamily="34" charset="0"/>
              <a:cs typeface="Tahoma" panose="020B0604030504040204" pitchFamily="34" charset="0"/>
            </a:endParaRPr>
          </a:p>
        </p:txBody>
      </p:sp>
      <p:sp>
        <p:nvSpPr>
          <p:cNvPr id="8" name="Tekstfelt 7"/>
          <p:cNvSpPr txBox="1"/>
          <p:nvPr/>
        </p:nvSpPr>
        <p:spPr>
          <a:xfrm>
            <a:off x="651517" y="3505416"/>
            <a:ext cx="6883055" cy="2400657"/>
          </a:xfrm>
          <a:prstGeom prst="rect">
            <a:avLst/>
          </a:prstGeom>
          <a:noFill/>
        </p:spPr>
        <p:txBody>
          <a:bodyPr wrap="square" lIns="0" tIns="0" rIns="0" bIns="0" rtlCol="0">
            <a:spAutoFit/>
          </a:bodyPr>
          <a:lstStyle/>
          <a:p>
            <a:pPr algn="just"/>
            <a:r>
              <a:rPr lang="en-US" sz="1200" b="1" dirty="0">
                <a:solidFill>
                  <a:schemeClr val="accent1"/>
                </a:solidFill>
              </a:rPr>
              <a:t>Characteristics of the Danish Textile Industry</a:t>
            </a:r>
          </a:p>
          <a:p>
            <a:pPr algn="just"/>
            <a:r>
              <a:rPr lang="en-US" sz="1200" dirty="0"/>
              <a:t>Denmark is deeply integrated in global value chains. While production has been outsourced, brands have kept their eye on design. Several factors should be noted by Denmark's textile industry:</a:t>
            </a:r>
          </a:p>
          <a:p>
            <a:pPr algn="just"/>
            <a:endParaRPr lang="en-US" sz="1200" dirty="0"/>
          </a:p>
          <a:p>
            <a:pPr marL="285750" indent="-285750" algn="just">
              <a:buFont typeface="Arial" panose="020B0604020202020204" pitchFamily="34" charset="0"/>
              <a:buChar char="•"/>
            </a:pPr>
            <a:r>
              <a:rPr lang="en-US" sz="1200" b="1" dirty="0"/>
              <a:t>Circular Innovation</a:t>
            </a:r>
            <a:r>
              <a:rPr lang="en-US" sz="1200" dirty="0"/>
              <a:t>: Denmark is at the forefront of various pilot projects exploring circular business models. The innovation is particularly supported by national institutions like universities where experiments and design thinking flourish.</a:t>
            </a:r>
          </a:p>
          <a:p>
            <a:pPr marL="285750" indent="-285750" algn="just">
              <a:buFont typeface="Arial" panose="020B0604020202020204" pitchFamily="34" charset="0"/>
              <a:buChar char="•"/>
            </a:pPr>
            <a:endParaRPr lang="en-US" sz="1200" dirty="0"/>
          </a:p>
          <a:p>
            <a:pPr marL="285750" indent="-285750" algn="just">
              <a:buFont typeface="Arial" panose="020B0604020202020204" pitchFamily="34" charset="0"/>
              <a:buChar char="•"/>
            </a:pPr>
            <a:r>
              <a:rPr lang="en-US" sz="1200" b="1" dirty="0"/>
              <a:t>International credibility</a:t>
            </a:r>
            <a:r>
              <a:rPr lang="en-US" sz="1200" dirty="0"/>
              <a:t>: Denmark enjoys a robust international reputation, particularly in terms of traceability, a facet that can be further reinforced through the integration of </a:t>
            </a:r>
            <a:r>
              <a:rPr lang="en-US" sz="1200" dirty="0" err="1"/>
              <a:t>blockchain</a:t>
            </a:r>
            <a:r>
              <a:rPr lang="en-US" sz="1200" dirty="0"/>
              <a:t> technology. This becomes increasingly pertinent due to forthcoming EU regulations that demand more traceability and transparency.</a:t>
            </a:r>
          </a:p>
          <a:p>
            <a:pPr algn="just"/>
            <a:endParaRPr lang="en-GB" sz="1200" dirty="0" err="1"/>
          </a:p>
        </p:txBody>
      </p:sp>
      <p:sp>
        <p:nvSpPr>
          <p:cNvPr id="9" name="Tekstfelt 8"/>
          <p:cNvSpPr txBox="1"/>
          <p:nvPr/>
        </p:nvSpPr>
        <p:spPr>
          <a:xfrm>
            <a:off x="8313526" y="1062784"/>
            <a:ext cx="3528392" cy="4616648"/>
          </a:xfrm>
          <a:prstGeom prst="rect">
            <a:avLst/>
          </a:prstGeom>
          <a:noFill/>
        </p:spPr>
        <p:txBody>
          <a:bodyPr wrap="square" lIns="0" tIns="0" rIns="0" bIns="0" rtlCol="0">
            <a:spAutoFit/>
          </a:bodyPr>
          <a:lstStyle/>
          <a:p>
            <a:pPr algn="ctr"/>
            <a:r>
              <a:rPr lang="en-GB" sz="1200" b="1" dirty="0">
                <a:solidFill>
                  <a:schemeClr val="bg1"/>
                </a:solidFill>
                <a:ea typeface="Tahoma" panose="020B0604030504040204" pitchFamily="34" charset="0"/>
                <a:cs typeface="Tahoma" panose="020B0604030504040204" pitchFamily="34" charset="0"/>
              </a:rPr>
              <a:t>Drivers for a possible market</a:t>
            </a:r>
          </a:p>
          <a:p>
            <a:pPr algn="just"/>
            <a:endParaRPr lang="en-GB" sz="1200" b="1" dirty="0">
              <a:solidFill>
                <a:schemeClr val="bg1"/>
              </a:solidFill>
              <a:ea typeface="Tahoma" panose="020B0604030504040204" pitchFamily="34" charset="0"/>
              <a:cs typeface="Tahoma" panose="020B0604030504040204" pitchFamily="34" charset="0"/>
            </a:endParaRPr>
          </a:p>
          <a:p>
            <a:pPr algn="just"/>
            <a:r>
              <a:rPr lang="en-US" sz="1200" dirty="0">
                <a:solidFill>
                  <a:schemeClr val="bg1"/>
                </a:solidFill>
                <a:ea typeface="Tahoma" panose="020B0604030504040204" pitchFamily="34" charset="0"/>
                <a:cs typeface="Tahoma" panose="020B0604030504040204" pitchFamily="34" charset="0"/>
              </a:rPr>
              <a:t>Within the EU the CE regulation is a strong driver for opportunities. The implementation of the EU directives on </a:t>
            </a:r>
            <a:r>
              <a:rPr lang="en-US" sz="1200" dirty="0" err="1">
                <a:solidFill>
                  <a:schemeClr val="bg1"/>
                </a:solidFill>
                <a:ea typeface="Tahoma" panose="020B0604030504040204" pitchFamily="34" charset="0"/>
                <a:cs typeface="Tahoma" panose="020B0604030504040204" pitchFamily="34" charset="0"/>
              </a:rPr>
              <a:t>Ecodesign</a:t>
            </a:r>
            <a:r>
              <a:rPr lang="en-US" sz="1200" dirty="0">
                <a:solidFill>
                  <a:schemeClr val="bg1"/>
                </a:solidFill>
                <a:ea typeface="Tahoma" panose="020B0604030504040204" pitchFamily="34" charset="0"/>
                <a:cs typeface="Tahoma" panose="020B0604030504040204" pitchFamily="34" charset="0"/>
              </a:rPr>
              <a:t> for Sustainable Products Regulation, Green Claims, and Extended Producer Responsibility on textiles creates a demand for new solutions and a possible market for Danish companies. E.g. through eco-design for products (such as textile durability, reparability, and recyclability), truthful environmental advertising, and responsible waste management in the textile sector.</a:t>
            </a:r>
            <a:endParaRPr lang="da-DK" sz="1200" dirty="0">
              <a:solidFill>
                <a:schemeClr val="bg1"/>
              </a:solidFill>
              <a:ea typeface="Tahoma" panose="020B0604030504040204" pitchFamily="34" charset="0"/>
              <a:cs typeface="Tahoma" panose="020B0604030504040204" pitchFamily="34" charset="0"/>
            </a:endParaRPr>
          </a:p>
          <a:p>
            <a:pPr algn="just"/>
            <a:endParaRPr lang="da-DK" sz="1200" dirty="0">
              <a:solidFill>
                <a:schemeClr val="bg1"/>
              </a:solidFill>
              <a:ea typeface="Tahoma" panose="020B0604030504040204" pitchFamily="34" charset="0"/>
              <a:cs typeface="Tahoma" panose="020B0604030504040204" pitchFamily="34" charset="0"/>
            </a:endParaRPr>
          </a:p>
          <a:p>
            <a:pPr algn="just"/>
            <a:r>
              <a:rPr lang="en-US" sz="1200" dirty="0">
                <a:solidFill>
                  <a:schemeClr val="bg1"/>
                </a:solidFill>
                <a:ea typeface="Tahoma" panose="020B0604030504040204" pitchFamily="34" charset="0"/>
                <a:cs typeface="Tahoma" panose="020B0604030504040204" pitchFamily="34" charset="0"/>
              </a:rPr>
              <a:t>On international markets, the effects of the new EU requirements are expected to trickle down in various forms. Particularly, garment producers exporting to the EU market will need to comply with EU requirements e.g. documentation for environmental performance. In developing countries, most textile waste ends up in landfills. This can partly be attributed to the lack of recycling technologies for textile waste. At least we are now witnessing a global development of recycling technologies that in the coming decade will be common in waste management.</a:t>
            </a:r>
            <a:endParaRPr lang="en-GB" sz="1200" dirty="0" err="1">
              <a:solidFill>
                <a:schemeClr val="bg1"/>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2493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a:xfrm>
            <a:off x="-24243" y="0"/>
            <a:ext cx="4078800" cy="6858000"/>
          </a:xfrm>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908720"/>
            <a:ext cx="4100184" cy="6048671"/>
          </a:xfrm>
        </p:spPr>
        <p:txBody>
          <a:bodyPr/>
          <a:lstStyle/>
          <a:p>
            <a:pPr algn="just"/>
            <a:r>
              <a:rPr lang="en-US" dirty="0"/>
              <a:t>Design</a:t>
            </a:r>
          </a:p>
          <a:p>
            <a:pPr algn="just"/>
            <a:r>
              <a:rPr lang="en-US" sz="1200" b="0" dirty="0"/>
              <a:t>Danish design has historically excelled in various fields, including furniture design, architecture, textiles, and graphic design. Characteristics of Danish design include simplicity, high quality, and craftsmanship.</a:t>
            </a:r>
          </a:p>
          <a:p>
            <a:pPr algn="just"/>
            <a:endParaRPr lang="en-US" sz="1300" b="0" dirty="0"/>
          </a:p>
          <a:p>
            <a:pPr algn="just"/>
            <a:r>
              <a:rPr lang="en-US" dirty="0"/>
              <a:t>Entrepreneurship</a:t>
            </a:r>
          </a:p>
          <a:p>
            <a:pPr algn="just"/>
            <a:r>
              <a:rPr lang="en-US" sz="1200" b="0" dirty="0"/>
              <a:t>The Danish fashion and textile industry is known for its creativity and innovation. Entrepreneurship in this sector includes the use of design thinking, where strategic and practical procedures are employed by designers in the design process to achieve innovative solutions.</a:t>
            </a:r>
          </a:p>
          <a:p>
            <a:pPr algn="just"/>
            <a:endParaRPr lang="en-US" sz="1300" b="0" dirty="0"/>
          </a:p>
          <a:p>
            <a:pPr>
              <a:buNone/>
            </a:pPr>
            <a:r>
              <a:rPr lang="en-US" dirty="0"/>
              <a:t>Textiles for Furniture Fabrics, Carpets and </a:t>
            </a:r>
            <a:r>
              <a:rPr lang="en-US" dirty="0" err="1"/>
              <a:t>Workwear</a:t>
            </a:r>
            <a:endParaRPr lang="en-US" sz="1300" b="0" dirty="0"/>
          </a:p>
          <a:p>
            <a:pPr algn="just">
              <a:buNone/>
            </a:pPr>
            <a:r>
              <a:rPr lang="en-US" sz="1200" b="0" dirty="0"/>
              <a:t>These companies are distinguished by their high-level commitment to sustainability and circularity. Having their own production facilities, they possess a deep understanding of resource optimization. Their control over production allows for a higher degree of experimentation and refinement in their processes.</a:t>
            </a:r>
          </a:p>
          <a:p>
            <a:pPr algn="just"/>
            <a:endParaRPr lang="en-GB" sz="1300" b="0" dirty="0"/>
          </a:p>
        </p:txBody>
      </p:sp>
      <p:sp>
        <p:nvSpPr>
          <p:cNvPr id="6" name="Pladsholder til tekst 5"/>
          <p:cNvSpPr>
            <a:spLocks noGrp="1"/>
          </p:cNvSpPr>
          <p:nvPr>
            <p:ph type="body" sz="quarter" idx="17"/>
          </p:nvPr>
        </p:nvSpPr>
        <p:spPr>
          <a:xfrm>
            <a:off x="4054943" y="908720"/>
            <a:ext cx="4078938" cy="5832648"/>
          </a:xfrm>
        </p:spPr>
        <p:txBody>
          <a:bodyPr/>
          <a:lstStyle/>
          <a:p>
            <a:pPr algn="just"/>
            <a:r>
              <a:rPr lang="en-US" dirty="0"/>
              <a:t>Life Cycle Assessment </a:t>
            </a:r>
          </a:p>
          <a:p>
            <a:pPr algn="just"/>
            <a:r>
              <a:rPr lang="en-US" sz="1200" b="0" dirty="0"/>
              <a:t>Some Danish consulting firms have specialized in making Life Cycle Assessment (LCA). One consultant is developing user-friendly Life Cycle Assessment (LCA) tool that can be used within the reporting regime that the EU is establishing during these years. There is already demand for this service, and it is expected to grow.</a:t>
            </a:r>
          </a:p>
          <a:p>
            <a:pPr algn="just"/>
            <a:endParaRPr lang="en-US" sz="1300" b="0" dirty="0"/>
          </a:p>
          <a:p>
            <a:pPr algn="just"/>
            <a:r>
              <a:rPr lang="en-US" dirty="0"/>
              <a:t>Sorting and Recycling </a:t>
            </a:r>
          </a:p>
          <a:p>
            <a:pPr algn="just"/>
            <a:r>
              <a:rPr lang="en-US" sz="1200" b="0" dirty="0"/>
              <a:t>Automatic sorting as well as industrial recycling are still in early stages in Denmark. However, through national funding in R&amp;D and entrepreneurship, industrial facilities for sorting and recycling is to be expected in coming years.</a:t>
            </a:r>
          </a:p>
        </p:txBody>
      </p:sp>
      <p:sp>
        <p:nvSpPr>
          <p:cNvPr id="7" name="Pladsholder til tekst 6"/>
          <p:cNvSpPr>
            <a:spLocks noGrp="1"/>
          </p:cNvSpPr>
          <p:nvPr>
            <p:ph type="body" sz="quarter" idx="18"/>
          </p:nvPr>
        </p:nvSpPr>
        <p:spPr>
          <a:xfrm>
            <a:off x="8109887" y="908719"/>
            <a:ext cx="4078938" cy="1776685"/>
          </a:xfrm>
        </p:spPr>
        <p:txBody>
          <a:bodyPr/>
          <a:lstStyle/>
          <a:p>
            <a:pPr algn="just"/>
            <a:r>
              <a:rPr lang="en-US" dirty="0">
                <a:solidFill>
                  <a:schemeClr val="bg1"/>
                </a:solidFill>
              </a:rPr>
              <a:t>Online Resale</a:t>
            </a:r>
          </a:p>
          <a:p>
            <a:pPr algn="just"/>
            <a:r>
              <a:rPr lang="en-US" sz="1200" b="0" dirty="0">
                <a:solidFill>
                  <a:schemeClr val="bg1"/>
                </a:solidFill>
              </a:rPr>
              <a:t>Several Danish companies engage in online clothing resale instead of operating physical stores. Other companies provide support with logistics and infrastructure, allowing brands to implement take-back programs and resell their products on their own platforms.</a:t>
            </a:r>
          </a:p>
          <a:p>
            <a:pPr algn="just"/>
            <a:endParaRPr lang="en-US" sz="1300" dirty="0">
              <a:solidFill>
                <a:schemeClr val="bg1"/>
              </a:solidFill>
            </a:endParaRPr>
          </a:p>
          <a:p>
            <a:pPr algn="just"/>
            <a:r>
              <a:rPr lang="en-US" dirty="0">
                <a:solidFill>
                  <a:schemeClr val="bg1"/>
                </a:solidFill>
              </a:rPr>
              <a:t>Laundries</a:t>
            </a:r>
          </a:p>
          <a:p>
            <a:pPr algn="just"/>
            <a:r>
              <a:rPr lang="en-US" sz="1200" b="0" dirty="0">
                <a:solidFill>
                  <a:schemeClr val="bg1"/>
                </a:solidFill>
              </a:rPr>
              <a:t>In Denmark, the Product-as-a-Service model is an established business model for garments in hospitals, restaurants, industry, and more. Laundries have streamlined circular business models for many years, particularly facilitated by high-quality </a:t>
            </a:r>
            <a:r>
              <a:rPr lang="en-US" sz="1200" b="0" dirty="0" err="1">
                <a:solidFill>
                  <a:schemeClr val="bg1"/>
                </a:solidFill>
              </a:rPr>
              <a:t>workwear</a:t>
            </a:r>
            <a:r>
              <a:rPr lang="en-US" sz="1200" b="0" dirty="0">
                <a:solidFill>
                  <a:schemeClr val="bg1"/>
                </a:solidFill>
              </a:rPr>
              <a:t> and the use of chips that track the lifecycle of clothing to optimize logistics, deliveries, and maintenance.</a:t>
            </a:r>
          </a:p>
          <a:p>
            <a:pPr algn="just"/>
            <a:endParaRPr lang="en-US" sz="1300" dirty="0">
              <a:solidFill>
                <a:schemeClr val="bg1"/>
              </a:solidFill>
            </a:endParaRPr>
          </a:p>
          <a:p>
            <a:pPr algn="just"/>
            <a:r>
              <a:rPr lang="en-US" dirty="0">
                <a:solidFill>
                  <a:schemeClr val="bg1"/>
                </a:solidFill>
              </a:rPr>
              <a:t>Reuse by NGOs</a:t>
            </a:r>
          </a:p>
          <a:p>
            <a:pPr algn="just"/>
            <a:r>
              <a:rPr lang="en-US" sz="1200" b="0" dirty="0">
                <a:solidFill>
                  <a:schemeClr val="bg1"/>
                </a:solidFill>
              </a:rPr>
              <a:t>For decades, NGOs have perfected reuse systems. Post-consumer textile is collected, sorted, and resold in physical shops across the country.</a:t>
            </a:r>
            <a:endParaRPr lang="en-GB" sz="1200" b="0" dirty="0">
              <a:solidFill>
                <a:schemeClr val="bg1"/>
              </a:solidFill>
            </a:endParaRPr>
          </a:p>
        </p:txBody>
      </p:sp>
      <p:sp>
        <p:nvSpPr>
          <p:cNvPr id="10" name="Pladsholder til dato 9"/>
          <p:cNvSpPr>
            <a:spLocks noGrp="1"/>
          </p:cNvSpPr>
          <p:nvPr>
            <p:ph type="dt" sz="half" idx="12"/>
          </p:nvPr>
        </p:nvSpPr>
        <p:spPr/>
        <p:txBody>
          <a:bodyPr/>
          <a:lstStyle/>
          <a:p>
            <a:fld id="{D8052C9F-DB12-4B3B-86FF-B3CFAB85DCDA}" type="datetime3">
              <a:rPr lang="en-GB" smtClean="0"/>
              <a:t>27 October, 2025</a:t>
            </a:fld>
            <a:endParaRPr lang="da-DK" dirty="0"/>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36</a:t>
            </a:fld>
            <a:endParaRPr lang="da-DK" dirty="0"/>
          </a:p>
        </p:txBody>
      </p:sp>
    </p:spTree>
    <p:extLst>
      <p:ext uri="{BB962C8B-B14F-4D97-AF65-F5344CB8AC3E}">
        <p14:creationId xmlns:p14="http://schemas.microsoft.com/office/powerpoint/2010/main" val="2693904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980728"/>
            <a:ext cx="4078938" cy="5877272"/>
          </a:xfrm>
        </p:spPr>
        <p:txBody>
          <a:bodyPr/>
          <a:lstStyle/>
          <a:p>
            <a:r>
              <a:rPr lang="en-US" dirty="0"/>
              <a:t>Design &amp; Entrepreneurship</a:t>
            </a:r>
          </a:p>
          <a:p>
            <a:pPr marL="285750" indent="-285750">
              <a:buFont typeface="Arial" panose="020B0604020202020204" pitchFamily="34" charset="0"/>
              <a:buChar char="•"/>
            </a:pPr>
            <a:r>
              <a:rPr lang="da-DK" sz="1400" b="0" dirty="0"/>
              <a:t>GANNI</a:t>
            </a:r>
          </a:p>
          <a:p>
            <a:pPr marL="285750" indent="-285750">
              <a:buFont typeface="Arial" panose="020B0604020202020204" pitchFamily="34" charset="0"/>
              <a:buChar char="•"/>
            </a:pPr>
            <a:r>
              <a:rPr lang="da-DK" sz="1400" b="0" dirty="0"/>
              <a:t>Elemental </a:t>
            </a:r>
            <a:r>
              <a:rPr lang="da-DK" sz="1400" b="0" dirty="0" err="1"/>
              <a:t>Colouring</a:t>
            </a:r>
            <a:endParaRPr lang="da-DK" sz="1400" b="0" dirty="0"/>
          </a:p>
          <a:p>
            <a:pPr marL="285750" indent="-285750">
              <a:buFont typeface="Arial" panose="020B0604020202020204" pitchFamily="34" charset="0"/>
              <a:buChar char="•"/>
            </a:pPr>
            <a:r>
              <a:rPr lang="da-DK" sz="1400" b="0" dirty="0" err="1"/>
              <a:t>Rodinia</a:t>
            </a:r>
            <a:r>
              <a:rPr lang="da-DK" sz="1400" b="0" dirty="0"/>
              <a:t> Generation</a:t>
            </a:r>
          </a:p>
          <a:p>
            <a:pPr marL="285750" indent="-285750">
              <a:buFont typeface="Arial" panose="020B0604020202020204" pitchFamily="34" charset="0"/>
              <a:buChar char="•"/>
            </a:pPr>
            <a:r>
              <a:rPr lang="da-DK" sz="1400" b="0" dirty="0"/>
              <a:t>Real Relief</a:t>
            </a:r>
          </a:p>
          <a:p>
            <a:pPr marL="285750" indent="-285750">
              <a:buFont typeface="Arial" panose="020B0604020202020204" pitchFamily="34" charset="0"/>
              <a:buChar char="•"/>
            </a:pPr>
            <a:r>
              <a:rPr lang="da-DK" sz="1400" b="0" dirty="0"/>
              <a:t>Etc.</a:t>
            </a:r>
          </a:p>
          <a:p>
            <a:endParaRPr lang="en-US" sz="1300" b="0" dirty="0"/>
          </a:p>
          <a:p>
            <a:pPr>
              <a:buNone/>
            </a:pPr>
            <a:r>
              <a:rPr lang="en-US" dirty="0"/>
              <a:t>Textiles for furniture fabrics and carpets</a:t>
            </a:r>
            <a:endParaRPr lang="en-US" sz="1400" dirty="0"/>
          </a:p>
          <a:p>
            <a:pPr marL="285750" indent="-285750">
              <a:buFont typeface="Arial" panose="020B0604020202020204" pitchFamily="34" charset="0"/>
              <a:buChar char="•"/>
            </a:pPr>
            <a:r>
              <a:rPr lang="da-DK" sz="1400" b="0" dirty="0"/>
              <a:t>Kvadrat </a:t>
            </a:r>
          </a:p>
          <a:p>
            <a:pPr marL="285750" indent="-285750">
              <a:buFont typeface="Arial" panose="020B0604020202020204" pitchFamily="34" charset="0"/>
              <a:buChar char="•"/>
            </a:pPr>
            <a:r>
              <a:rPr lang="da-DK" sz="1400" b="0" dirty="0"/>
              <a:t>Gabriel</a:t>
            </a:r>
          </a:p>
          <a:p>
            <a:pPr marL="285750" indent="-285750">
              <a:buFont typeface="Arial" panose="020B0604020202020204" pitchFamily="34" charset="0"/>
              <a:buChar char="•"/>
            </a:pPr>
            <a:r>
              <a:rPr lang="da-DK" sz="1400" b="0" dirty="0"/>
              <a:t>Ege </a:t>
            </a:r>
            <a:r>
              <a:rPr lang="da-DK" sz="1400" b="0" dirty="0" err="1"/>
              <a:t>Carpets</a:t>
            </a:r>
            <a:endParaRPr lang="da-DK" sz="1400" b="0" dirty="0"/>
          </a:p>
          <a:p>
            <a:pPr marL="285750" indent="-285750">
              <a:buFont typeface="Arial" panose="020B0604020202020204" pitchFamily="34" charset="0"/>
              <a:buChar char="•"/>
            </a:pPr>
            <a:r>
              <a:rPr lang="da-DK" sz="1400" b="0" dirty="0"/>
              <a:t>Dansk </a:t>
            </a:r>
            <a:r>
              <a:rPr lang="da-DK" sz="1400" b="0" dirty="0" err="1"/>
              <a:t>Wilton</a:t>
            </a:r>
            <a:endParaRPr lang="en-US" sz="1400" b="0" dirty="0"/>
          </a:p>
          <a:p>
            <a:pPr marL="285750" indent="-285750">
              <a:buFont typeface="Arial" panose="020B0604020202020204" pitchFamily="34" charset="0"/>
              <a:buChar char="•"/>
            </a:pPr>
            <a:endParaRPr lang="en-US" sz="1400" dirty="0"/>
          </a:p>
          <a:p>
            <a:pPr>
              <a:buNone/>
            </a:pPr>
            <a:r>
              <a:rPr lang="en-US" dirty="0" err="1"/>
              <a:t>Workwear</a:t>
            </a:r>
            <a:endParaRPr lang="en-US" dirty="0"/>
          </a:p>
          <a:p>
            <a:pPr marL="285750" indent="-285750">
              <a:buFont typeface="Arial" panose="020B0604020202020204" pitchFamily="34" charset="0"/>
              <a:buChar char="•"/>
            </a:pPr>
            <a:r>
              <a:rPr lang="en-US" sz="1400" b="0" dirty="0"/>
              <a:t>Engel</a:t>
            </a:r>
          </a:p>
          <a:p>
            <a:pPr marL="285750" indent="-285750">
              <a:buFont typeface="Arial" panose="020B0604020202020204" pitchFamily="34" charset="0"/>
              <a:buChar char="•"/>
            </a:pPr>
            <a:r>
              <a:rPr lang="en-US" sz="1400" b="0" dirty="0" err="1"/>
              <a:t>Borch</a:t>
            </a:r>
            <a:endParaRPr lang="en-US" sz="1400" b="0" dirty="0"/>
          </a:p>
          <a:p>
            <a:pPr marL="285750" indent="-285750">
              <a:buFont typeface="Arial" panose="020B0604020202020204" pitchFamily="34" charset="0"/>
              <a:buChar char="•"/>
            </a:pPr>
            <a:r>
              <a:rPr lang="en-US" sz="1400" b="0" dirty="0"/>
              <a:t>NYBO</a:t>
            </a:r>
          </a:p>
          <a:p>
            <a:pPr marL="285750" indent="-285750">
              <a:buFont typeface="Arial" panose="020B0604020202020204" pitchFamily="34" charset="0"/>
              <a:buChar char="•"/>
            </a:pPr>
            <a:r>
              <a:rPr lang="en-US" sz="1400" b="0" dirty="0"/>
              <a:t>Mascot</a:t>
            </a:r>
          </a:p>
          <a:p>
            <a:pPr marL="285750" indent="-285750">
              <a:buFont typeface="Arial" panose="020B0604020202020204" pitchFamily="34" charset="0"/>
              <a:buChar char="•"/>
            </a:pPr>
            <a:r>
              <a:rPr lang="en-US" sz="1400" b="0" dirty="0" err="1"/>
              <a:t>Kentaur</a:t>
            </a:r>
            <a:endParaRPr lang="en-US" sz="1400" b="0" dirty="0"/>
          </a:p>
          <a:p>
            <a:endParaRPr lang="en-GB" sz="1300" b="0" dirty="0"/>
          </a:p>
        </p:txBody>
      </p:sp>
      <p:sp>
        <p:nvSpPr>
          <p:cNvPr id="6" name="Pladsholder til tekst 5"/>
          <p:cNvSpPr>
            <a:spLocks noGrp="1"/>
          </p:cNvSpPr>
          <p:nvPr>
            <p:ph type="body" sz="quarter" idx="17"/>
          </p:nvPr>
        </p:nvSpPr>
        <p:spPr>
          <a:xfrm>
            <a:off x="4054943" y="980728"/>
            <a:ext cx="4078938" cy="5760640"/>
          </a:xfrm>
        </p:spPr>
        <p:txBody>
          <a:bodyPr/>
          <a:lstStyle/>
          <a:p>
            <a:r>
              <a:rPr lang="en-US" dirty="0"/>
              <a:t>Life Cycle Assessment </a:t>
            </a:r>
          </a:p>
          <a:p>
            <a:pPr marL="285750" indent="-285750">
              <a:buFont typeface="Arial" panose="020B0604020202020204" pitchFamily="34" charset="0"/>
              <a:buChar char="•"/>
            </a:pPr>
            <a:r>
              <a:rPr lang="da-DK" sz="1400" b="0" dirty="0"/>
              <a:t>Målbar </a:t>
            </a:r>
          </a:p>
          <a:p>
            <a:pPr marL="285750" indent="-285750">
              <a:buFont typeface="Arial" panose="020B0604020202020204" pitchFamily="34" charset="0"/>
              <a:buChar char="•"/>
            </a:pPr>
            <a:endParaRPr lang="en-US" sz="1300" b="0" dirty="0"/>
          </a:p>
          <a:p>
            <a:r>
              <a:rPr lang="en-US" dirty="0"/>
              <a:t>Sorting</a:t>
            </a:r>
          </a:p>
          <a:p>
            <a:pPr marL="285750" indent="-285750">
              <a:buFont typeface="Arial" panose="020B0604020202020204" pitchFamily="34" charset="0"/>
              <a:buChar char="•"/>
            </a:pPr>
            <a:r>
              <a:rPr lang="da-DK" sz="1400" b="0" dirty="0" err="1"/>
              <a:t>Newretex</a:t>
            </a:r>
            <a:endParaRPr lang="da-DK" sz="1400" b="0" dirty="0"/>
          </a:p>
          <a:p>
            <a:pPr marL="285750" indent="-285750">
              <a:buFont typeface="Arial" panose="020B0604020202020204" pitchFamily="34" charset="0"/>
              <a:buChar char="•"/>
            </a:pPr>
            <a:r>
              <a:rPr lang="da-DK" sz="1400" b="0" dirty="0"/>
              <a:t>Trasborg</a:t>
            </a:r>
          </a:p>
          <a:p>
            <a:pPr marL="285750" indent="-285750">
              <a:buFont typeface="Arial" panose="020B0604020202020204" pitchFamily="34" charset="0"/>
              <a:buChar char="•"/>
            </a:pPr>
            <a:r>
              <a:rPr lang="da-DK" sz="1400" b="0" dirty="0"/>
              <a:t>UFF Humana</a:t>
            </a:r>
          </a:p>
          <a:p>
            <a:pPr marL="285750" indent="-285750">
              <a:buFont typeface="Arial" panose="020B0604020202020204" pitchFamily="34" charset="0"/>
              <a:buChar char="•"/>
            </a:pPr>
            <a:r>
              <a:rPr lang="da-DK" sz="1400" b="0" dirty="0" err="1"/>
              <a:t>Ragnsells</a:t>
            </a:r>
            <a:endParaRPr lang="da-DK" sz="1400" b="0" dirty="0"/>
          </a:p>
          <a:p>
            <a:pPr marL="285750" indent="-285750">
              <a:buFont typeface="Arial" panose="020B0604020202020204" pitchFamily="34" charset="0"/>
              <a:buChar char="•"/>
            </a:pPr>
            <a:r>
              <a:rPr lang="da-DK" sz="1400" b="0" dirty="0"/>
              <a:t>Remondis</a:t>
            </a:r>
          </a:p>
          <a:p>
            <a:pPr marL="285750" indent="-285750">
              <a:buFont typeface="Arial" panose="020B0604020202020204" pitchFamily="34" charset="0"/>
              <a:buChar char="•"/>
            </a:pPr>
            <a:endParaRPr lang="da-DK" sz="1400" dirty="0"/>
          </a:p>
          <a:p>
            <a:pPr>
              <a:buNone/>
            </a:pPr>
            <a:r>
              <a:rPr lang="en-US" dirty="0"/>
              <a:t>Recycling</a:t>
            </a:r>
            <a:endParaRPr lang="da-DK" dirty="0"/>
          </a:p>
          <a:p>
            <a:pPr marL="285750" indent="-285750">
              <a:buFont typeface="Arial" panose="020B0604020202020204" pitchFamily="34" charset="0"/>
              <a:buChar char="•"/>
            </a:pPr>
            <a:r>
              <a:rPr lang="da-DK" sz="1400" b="0" dirty="0" err="1"/>
              <a:t>Textile</a:t>
            </a:r>
            <a:r>
              <a:rPr lang="da-DK" sz="1400" b="0" dirty="0"/>
              <a:t> Change</a:t>
            </a:r>
          </a:p>
          <a:p>
            <a:pPr marL="285750" indent="-285750">
              <a:buFont typeface="Arial" panose="020B0604020202020204" pitchFamily="34" charset="0"/>
              <a:buChar char="•"/>
            </a:pPr>
            <a:r>
              <a:rPr lang="da-DK" sz="1400" b="0" dirty="0" err="1"/>
              <a:t>Convert</a:t>
            </a:r>
            <a:endParaRPr lang="da-DK" sz="1400" b="0" dirty="0"/>
          </a:p>
          <a:p>
            <a:pPr marL="285750" indent="-285750">
              <a:buFont typeface="Arial" panose="020B0604020202020204" pitchFamily="34" charset="0"/>
              <a:buChar char="•"/>
            </a:pPr>
            <a:r>
              <a:rPr lang="da-DK" sz="1400" b="0" dirty="0"/>
              <a:t>Hviid </a:t>
            </a:r>
            <a:r>
              <a:rPr lang="da-DK" sz="1400" b="0" dirty="0" err="1"/>
              <a:t>Hviid</a:t>
            </a:r>
            <a:endParaRPr lang="da-DK" sz="1400" b="0" dirty="0"/>
          </a:p>
          <a:p>
            <a:pPr marL="285750" indent="-285750">
              <a:buFont typeface="Arial" panose="020B0604020202020204" pitchFamily="34" charset="0"/>
              <a:buChar char="•"/>
            </a:pPr>
            <a:r>
              <a:rPr lang="da-DK" sz="1400" b="0" dirty="0"/>
              <a:t>Haack </a:t>
            </a:r>
            <a:r>
              <a:rPr lang="da-DK" sz="1400" b="0" dirty="0" err="1"/>
              <a:t>Recycling</a:t>
            </a:r>
            <a:endParaRPr lang="da-DK" sz="1400" b="0" dirty="0"/>
          </a:p>
          <a:p>
            <a:pPr marL="285750" indent="-285750">
              <a:buFont typeface="Arial" panose="020B0604020202020204" pitchFamily="34" charset="0"/>
              <a:buChar char="•"/>
            </a:pPr>
            <a:endParaRPr lang="da-DK" sz="1400" dirty="0"/>
          </a:p>
        </p:txBody>
      </p:sp>
      <p:sp>
        <p:nvSpPr>
          <p:cNvPr id="7" name="Pladsholder til tekst 6"/>
          <p:cNvSpPr>
            <a:spLocks noGrp="1"/>
          </p:cNvSpPr>
          <p:nvPr>
            <p:ph type="body" sz="quarter" idx="18"/>
          </p:nvPr>
        </p:nvSpPr>
        <p:spPr>
          <a:xfrm>
            <a:off x="8109887" y="980728"/>
            <a:ext cx="4078938" cy="5904656"/>
          </a:xfrm>
        </p:spPr>
        <p:txBody>
          <a:bodyPr/>
          <a:lstStyle/>
          <a:p>
            <a:r>
              <a:rPr lang="en-US" dirty="0">
                <a:solidFill>
                  <a:schemeClr val="bg1"/>
                </a:solidFill>
              </a:rPr>
              <a:t>Online Resale</a:t>
            </a:r>
          </a:p>
          <a:p>
            <a:pPr marL="285750" indent="-285750">
              <a:buFont typeface="Arial" panose="020B0604020202020204" pitchFamily="34" charset="0"/>
              <a:buChar char="•"/>
            </a:pPr>
            <a:r>
              <a:rPr lang="da-DK" sz="1400" b="0" dirty="0">
                <a:solidFill>
                  <a:schemeClr val="bg1"/>
                </a:solidFill>
              </a:rPr>
              <a:t>Create2Stay</a:t>
            </a:r>
          </a:p>
          <a:p>
            <a:pPr marL="285750" indent="-285750">
              <a:buFont typeface="Arial" panose="020B0604020202020204" pitchFamily="34" charset="0"/>
              <a:buChar char="•"/>
            </a:pPr>
            <a:r>
              <a:rPr lang="da-DK" sz="1400" b="0" dirty="0" err="1">
                <a:solidFill>
                  <a:schemeClr val="bg1"/>
                </a:solidFill>
              </a:rPr>
              <a:t>Continued</a:t>
            </a:r>
            <a:endParaRPr lang="da-DK" sz="1400" b="0" dirty="0">
              <a:solidFill>
                <a:schemeClr val="bg1"/>
              </a:solidFill>
            </a:endParaRPr>
          </a:p>
          <a:p>
            <a:pPr marL="285750" indent="-285750">
              <a:buFont typeface="Arial" panose="020B0604020202020204" pitchFamily="34" charset="0"/>
              <a:buChar char="•"/>
            </a:pPr>
            <a:r>
              <a:rPr lang="da-DK" sz="1400" b="0" dirty="0" err="1">
                <a:solidFill>
                  <a:schemeClr val="bg1"/>
                </a:solidFill>
              </a:rPr>
              <a:t>Less</a:t>
            </a:r>
            <a:r>
              <a:rPr lang="da-DK" sz="1400" b="0" dirty="0">
                <a:solidFill>
                  <a:schemeClr val="bg1"/>
                </a:solidFill>
              </a:rPr>
              <a:t> </a:t>
            </a:r>
            <a:r>
              <a:rPr lang="da-DK" sz="1400" b="0" dirty="0" err="1">
                <a:solidFill>
                  <a:schemeClr val="bg1"/>
                </a:solidFill>
              </a:rPr>
              <a:t>Fashion</a:t>
            </a:r>
            <a:endParaRPr lang="da-DK" sz="1400" b="0" dirty="0">
              <a:solidFill>
                <a:schemeClr val="bg1"/>
              </a:solidFill>
            </a:endParaRPr>
          </a:p>
          <a:p>
            <a:pPr marL="285750" indent="-285750">
              <a:buFont typeface="Arial" panose="020B0604020202020204" pitchFamily="34" charset="0"/>
              <a:buChar char="•"/>
            </a:pPr>
            <a:r>
              <a:rPr lang="da-DK" sz="1400" b="0" dirty="0" err="1">
                <a:solidFill>
                  <a:schemeClr val="bg1"/>
                </a:solidFill>
              </a:rPr>
              <a:t>Vinted</a:t>
            </a:r>
            <a:endParaRPr lang="da-DK" sz="1400" b="0" dirty="0">
              <a:solidFill>
                <a:schemeClr val="bg1"/>
              </a:solidFill>
            </a:endParaRPr>
          </a:p>
          <a:p>
            <a:pPr marL="285750" indent="-285750">
              <a:buFont typeface="Arial" panose="020B0604020202020204" pitchFamily="34" charset="0"/>
              <a:buChar char="•"/>
            </a:pPr>
            <a:r>
              <a:rPr lang="da-DK" sz="1400" b="0" dirty="0" err="1">
                <a:solidFill>
                  <a:schemeClr val="bg1"/>
                </a:solidFill>
              </a:rPr>
              <a:t>Secondtots</a:t>
            </a:r>
            <a:endParaRPr lang="da-DK" sz="1400" b="0" dirty="0">
              <a:solidFill>
                <a:schemeClr val="bg1"/>
              </a:solidFill>
            </a:endParaRPr>
          </a:p>
          <a:p>
            <a:pPr marL="285750" indent="-285750">
              <a:buFont typeface="Arial" panose="020B0604020202020204" pitchFamily="34" charset="0"/>
              <a:buChar char="•"/>
            </a:pPr>
            <a:r>
              <a:rPr lang="da-DK" sz="1400" b="0" dirty="0">
                <a:solidFill>
                  <a:schemeClr val="bg1"/>
                </a:solidFill>
              </a:rPr>
              <a:t>Tise</a:t>
            </a:r>
          </a:p>
          <a:p>
            <a:pPr marL="285750" indent="-285750">
              <a:buFont typeface="Arial" panose="020B0604020202020204" pitchFamily="34" charset="0"/>
              <a:buChar char="•"/>
            </a:pPr>
            <a:r>
              <a:rPr lang="da-DK" sz="1400" b="0" dirty="0" err="1">
                <a:solidFill>
                  <a:schemeClr val="bg1"/>
                </a:solidFill>
              </a:rPr>
              <a:t>Reshopper</a:t>
            </a:r>
            <a:endParaRPr lang="da-DK" sz="1400" b="0" dirty="0">
              <a:solidFill>
                <a:schemeClr val="bg1"/>
              </a:solidFill>
            </a:endParaRPr>
          </a:p>
          <a:p>
            <a:endParaRPr lang="en-US" sz="1300" dirty="0">
              <a:solidFill>
                <a:schemeClr val="bg1"/>
              </a:solidFill>
            </a:endParaRPr>
          </a:p>
          <a:p>
            <a:r>
              <a:rPr lang="en-US" dirty="0">
                <a:solidFill>
                  <a:schemeClr val="bg1"/>
                </a:solidFill>
              </a:rPr>
              <a:t>Laundries</a:t>
            </a:r>
          </a:p>
          <a:p>
            <a:pPr marL="285750" indent="-285750">
              <a:buFont typeface="Arial" panose="020B0604020202020204" pitchFamily="34" charset="0"/>
              <a:buChar char="•"/>
            </a:pPr>
            <a:r>
              <a:rPr lang="da-DK" sz="1400" b="0" dirty="0" err="1">
                <a:solidFill>
                  <a:schemeClr val="bg1"/>
                </a:solidFill>
              </a:rPr>
              <a:t>Textilia</a:t>
            </a:r>
            <a:endParaRPr lang="da-DK" sz="1400" b="0" dirty="0">
              <a:solidFill>
                <a:schemeClr val="bg1"/>
              </a:solidFill>
            </a:endParaRPr>
          </a:p>
          <a:p>
            <a:pPr marL="285750" indent="-285750">
              <a:buFont typeface="Arial" panose="020B0604020202020204" pitchFamily="34" charset="0"/>
              <a:buChar char="•"/>
            </a:pPr>
            <a:r>
              <a:rPr lang="da-DK" sz="1400" b="0" dirty="0">
                <a:solidFill>
                  <a:schemeClr val="bg1"/>
                </a:solidFill>
              </a:rPr>
              <a:t>ELIS</a:t>
            </a:r>
          </a:p>
          <a:p>
            <a:endParaRPr lang="en-US" sz="1300" dirty="0">
              <a:solidFill>
                <a:schemeClr val="bg1"/>
              </a:solidFill>
            </a:endParaRPr>
          </a:p>
          <a:p>
            <a:r>
              <a:rPr lang="en-US" dirty="0">
                <a:solidFill>
                  <a:schemeClr val="bg1"/>
                </a:solidFill>
              </a:rPr>
              <a:t>Reuse by NGOs</a:t>
            </a:r>
          </a:p>
          <a:p>
            <a:pPr marL="285750" indent="-285750">
              <a:buFont typeface="Arial" panose="020B0604020202020204" pitchFamily="34" charset="0"/>
              <a:buChar char="•"/>
            </a:pPr>
            <a:r>
              <a:rPr lang="da-DK" sz="1400" b="0" dirty="0">
                <a:solidFill>
                  <a:schemeClr val="bg1"/>
                </a:solidFill>
              </a:rPr>
              <a:t>Red Cross</a:t>
            </a:r>
          </a:p>
          <a:p>
            <a:pPr marL="285750" indent="-285750">
              <a:buFont typeface="Arial" panose="020B0604020202020204" pitchFamily="34" charset="0"/>
              <a:buChar char="•"/>
            </a:pPr>
            <a:r>
              <a:rPr lang="da-DK" sz="1400" b="0" dirty="0">
                <a:solidFill>
                  <a:schemeClr val="bg1"/>
                </a:solidFill>
              </a:rPr>
              <a:t>UFF Humana</a:t>
            </a:r>
          </a:p>
          <a:p>
            <a:pPr marL="285750" indent="-285750">
              <a:buFont typeface="Arial" panose="020B0604020202020204" pitchFamily="34" charset="0"/>
              <a:buChar char="•"/>
            </a:pPr>
            <a:r>
              <a:rPr lang="da-DK" sz="1400" b="0" dirty="0" err="1">
                <a:solidFill>
                  <a:schemeClr val="bg1"/>
                </a:solidFill>
              </a:rPr>
              <a:t>Danmission</a:t>
            </a:r>
            <a:endParaRPr lang="da-DK" sz="1400" b="0" dirty="0">
              <a:solidFill>
                <a:schemeClr val="bg1"/>
              </a:solidFill>
            </a:endParaRPr>
          </a:p>
          <a:p>
            <a:pPr marL="285750" indent="-285750">
              <a:buFont typeface="Arial" panose="020B0604020202020204" pitchFamily="34" charset="0"/>
              <a:buChar char="•"/>
            </a:pPr>
            <a:r>
              <a:rPr lang="da-DK" sz="1400" b="0" dirty="0">
                <a:solidFill>
                  <a:schemeClr val="bg1"/>
                </a:solidFill>
              </a:rPr>
              <a:t>Frelsens Hær</a:t>
            </a:r>
          </a:p>
          <a:p>
            <a:pPr marL="285750" indent="-285750">
              <a:buFont typeface="Arial" panose="020B0604020202020204" pitchFamily="34" charset="0"/>
              <a:buChar char="•"/>
            </a:pPr>
            <a:r>
              <a:rPr lang="da-DK" sz="1400" b="0" dirty="0">
                <a:solidFill>
                  <a:schemeClr val="bg1"/>
                </a:solidFill>
              </a:rPr>
              <a:t>Blå Kors</a:t>
            </a:r>
          </a:p>
        </p:txBody>
      </p:sp>
      <p:sp>
        <p:nvSpPr>
          <p:cNvPr id="10" name="Pladsholder til dato 9"/>
          <p:cNvSpPr>
            <a:spLocks noGrp="1"/>
          </p:cNvSpPr>
          <p:nvPr>
            <p:ph type="dt" sz="half" idx="12"/>
          </p:nvPr>
        </p:nvSpPr>
        <p:spPr/>
        <p:txBody>
          <a:bodyPr/>
          <a:lstStyle/>
          <a:p>
            <a:fld id="{0E11CA8D-71E9-4645-BA3B-96BE8C532CA0}" type="datetime3">
              <a:rPr lang="en-GB" smtClean="0"/>
              <a:t>27 October, 2025</a:t>
            </a:fld>
            <a:endParaRPr lang="da-DK" dirty="0"/>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37</a:t>
            </a:fld>
            <a:endParaRPr lang="da-DK" dirty="0"/>
          </a:p>
        </p:txBody>
      </p:sp>
    </p:spTree>
    <p:extLst>
      <p:ext uri="{BB962C8B-B14F-4D97-AF65-F5344CB8AC3E}">
        <p14:creationId xmlns:p14="http://schemas.microsoft.com/office/powerpoint/2010/main" val="1368995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286100" y="2253141"/>
            <a:ext cx="8323152" cy="2096840"/>
          </a:xfrm>
        </p:spPr>
        <p:txBody>
          <a:bodyPr/>
          <a:lstStyle/>
          <a:p>
            <a:pPr algn="l"/>
            <a:r>
              <a:rPr lang="en-GB" dirty="0"/>
              <a:t>Organic Waste</a:t>
            </a:r>
          </a:p>
        </p:txBody>
      </p:sp>
      <p:sp>
        <p:nvSpPr>
          <p:cNvPr id="3" name="Pladsholder til tekst 2"/>
          <p:cNvSpPr>
            <a:spLocks noGrp="1"/>
          </p:cNvSpPr>
          <p:nvPr>
            <p:ph type="body" sz="quarter" idx="11"/>
          </p:nvPr>
        </p:nvSpPr>
        <p:spPr/>
        <p:txBody>
          <a:bodyPr/>
          <a:lstStyle/>
          <a:p>
            <a:endParaRPr lang="en-GB"/>
          </a:p>
        </p:txBody>
      </p:sp>
      <p:sp>
        <p:nvSpPr>
          <p:cNvPr id="4" name="Pladsholder til tekst 3"/>
          <p:cNvSpPr>
            <a:spLocks noGrp="1"/>
          </p:cNvSpPr>
          <p:nvPr>
            <p:ph type="body" sz="quarter" idx="13"/>
          </p:nvPr>
        </p:nvSpPr>
        <p:spPr/>
        <p:txBody>
          <a:bodyPr/>
          <a:lstStyle/>
          <a:p>
            <a:endParaRPr lang="en-GB" dirty="0"/>
          </a:p>
        </p:txBody>
      </p:sp>
      <p:sp>
        <p:nvSpPr>
          <p:cNvPr id="5" name="Pladsholder til dato 4"/>
          <p:cNvSpPr>
            <a:spLocks noGrp="1"/>
          </p:cNvSpPr>
          <p:nvPr>
            <p:ph type="dt" sz="half" idx="14"/>
          </p:nvPr>
        </p:nvSpPr>
        <p:spPr/>
        <p:txBody>
          <a:bodyPr/>
          <a:lstStyle/>
          <a:p>
            <a:pPr marL="0" indent="0">
              <a:lnSpc>
                <a:spcPct val="93000"/>
              </a:lnSpc>
              <a:buFont typeface="Arial" panose="020B0604020202020204" pitchFamily="34" charset="0"/>
              <a:buChar char="​"/>
            </a:pPr>
            <a:endParaRPr lang="da-DK" dirty="0"/>
          </a:p>
        </p:txBody>
      </p:sp>
      <p:sp>
        <p:nvSpPr>
          <p:cNvPr id="6" name="Pladsholder til sidefod 5"/>
          <p:cNvSpPr>
            <a:spLocks noGrp="1"/>
          </p:cNvSpPr>
          <p:nvPr>
            <p:ph type="ftr" sz="quarter" idx="15"/>
          </p:nvPr>
        </p:nvSpPr>
        <p:spPr/>
        <p:txBody>
          <a:bodyPr/>
          <a:lstStyle/>
          <a:p>
            <a:r>
              <a:rPr lang="en-US"/>
              <a:t>/ Environmental Protection Agency / Danish Circular Economy Strongholds</a:t>
            </a:r>
            <a:endParaRPr lang="da-DK" dirty="0"/>
          </a:p>
        </p:txBody>
      </p:sp>
      <p:sp>
        <p:nvSpPr>
          <p:cNvPr id="7" name="Pladsholder til slidenummer 6"/>
          <p:cNvSpPr>
            <a:spLocks noGrp="1"/>
          </p:cNvSpPr>
          <p:nvPr>
            <p:ph type="sldNum" sz="quarter" idx="16"/>
          </p:nvPr>
        </p:nvSpPr>
        <p:spPr/>
        <p:txBody>
          <a:bodyPr/>
          <a:lstStyle/>
          <a:p>
            <a:fld id="{667EC89C-17A0-4E64-A6D2-B825673CEEDF}" type="slidenum">
              <a:rPr lang="da-DK" smtClean="0"/>
              <a:pPr/>
              <a:t>38</a:t>
            </a:fld>
            <a:endParaRPr lang="da-DK" dirty="0"/>
          </a:p>
        </p:txBody>
      </p:sp>
      <p:pic>
        <p:nvPicPr>
          <p:cNvPr id="8" name="Billede 7"/>
          <p:cNvPicPr>
            <a:picLocks noChangeAspect="1"/>
          </p:cNvPicPr>
          <p:nvPr/>
        </p:nvPicPr>
        <p:blipFill>
          <a:blip r:embed="rId2"/>
          <a:stretch>
            <a:fillRect/>
          </a:stretch>
        </p:blipFill>
        <p:spPr>
          <a:xfrm>
            <a:off x="981844" y="4397105"/>
            <a:ext cx="1929600" cy="1664190"/>
          </a:xfrm>
          <a:prstGeom prst="rect">
            <a:avLst/>
          </a:prstGeom>
        </p:spPr>
      </p:pic>
      <p:pic>
        <p:nvPicPr>
          <p:cNvPr id="9" name="Billede 8"/>
          <p:cNvPicPr>
            <a:picLocks noChangeAspect="1"/>
          </p:cNvPicPr>
          <p:nvPr/>
        </p:nvPicPr>
        <p:blipFill>
          <a:blip r:embed="rId3"/>
          <a:stretch>
            <a:fillRect/>
          </a:stretch>
        </p:blipFill>
        <p:spPr>
          <a:xfrm>
            <a:off x="981844" y="2477161"/>
            <a:ext cx="1929600" cy="1648800"/>
          </a:xfrm>
          <a:prstGeom prst="rect">
            <a:avLst/>
          </a:prstGeom>
        </p:spPr>
      </p:pic>
      <p:pic>
        <p:nvPicPr>
          <p:cNvPr id="10" name="Billede 9"/>
          <p:cNvPicPr>
            <a:picLocks noChangeAspect="1"/>
          </p:cNvPicPr>
          <p:nvPr/>
        </p:nvPicPr>
        <p:blipFill>
          <a:blip r:embed="rId4"/>
          <a:stretch>
            <a:fillRect/>
          </a:stretch>
        </p:blipFill>
        <p:spPr>
          <a:xfrm>
            <a:off x="981844" y="537566"/>
            <a:ext cx="1929600" cy="1668451"/>
          </a:xfrm>
          <a:prstGeom prst="rect">
            <a:avLst/>
          </a:prstGeom>
        </p:spPr>
      </p:pic>
    </p:spTree>
    <p:extLst>
      <p:ext uri="{BB962C8B-B14F-4D97-AF65-F5344CB8AC3E}">
        <p14:creationId xmlns:p14="http://schemas.microsoft.com/office/powerpoint/2010/main" val="2035994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12188825" cy="685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p:cNvSpPr>
            <a:spLocks noGrp="1"/>
          </p:cNvSpPr>
          <p:nvPr>
            <p:ph type="title"/>
          </p:nvPr>
        </p:nvSpPr>
        <p:spPr/>
        <p:txBody>
          <a:bodyPr/>
          <a:lstStyle/>
          <a:p>
            <a:r>
              <a:rPr lang="en-GB" sz="3600" dirty="0"/>
              <a:t>Organic Waste</a:t>
            </a:r>
          </a:p>
        </p:txBody>
      </p:sp>
      <p:sp>
        <p:nvSpPr>
          <p:cNvPr id="4" name="Pladsholder til dato 3"/>
          <p:cNvSpPr>
            <a:spLocks noGrp="1"/>
          </p:cNvSpPr>
          <p:nvPr>
            <p:ph type="dt" sz="half" idx="10"/>
          </p:nvPr>
        </p:nvSpPr>
        <p:spPr/>
        <p:txBody>
          <a:bodyPr/>
          <a:lstStyle/>
          <a:p>
            <a:fld id="{371DEE48-B99A-4623-AD2A-7CBE7FD8E2D5}"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39</a:t>
            </a:fld>
            <a:endParaRPr lang="da-DK" dirty="0"/>
          </a:p>
        </p:txBody>
      </p:sp>
      <p:sp>
        <p:nvSpPr>
          <p:cNvPr id="8" name="Pladsholder til indhold 2"/>
          <p:cNvSpPr txBox="1">
            <a:spLocks/>
          </p:cNvSpPr>
          <p:nvPr/>
        </p:nvSpPr>
        <p:spPr>
          <a:xfrm>
            <a:off x="651516" y="879297"/>
            <a:ext cx="7819160" cy="2088322"/>
          </a:xfrm>
          <a:prstGeom prst="rect">
            <a:avLst/>
          </a:prstGeom>
        </p:spPr>
        <p:txBody>
          <a:bodyPr vert="horz" lIns="0" tIns="0" rIns="0" bIns="0" rtlCol="0">
            <a:noAutofit/>
          </a:bodyPr>
          <a:lst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a:lstStyle>
          <a:p>
            <a:pPr algn="just">
              <a:lnSpc>
                <a:spcPct val="100000"/>
              </a:lnSpc>
              <a:buFont typeface="Arial" panose="020B0604020202020204" pitchFamily="34" charset="0"/>
              <a:buNone/>
            </a:pPr>
            <a:r>
              <a:rPr lang="da-DK" sz="1200" dirty="0" err="1">
                <a:solidFill>
                  <a:schemeClr val="bg1"/>
                </a:solidFill>
              </a:rPr>
              <a:t>Organic</a:t>
            </a:r>
            <a:r>
              <a:rPr lang="da-DK" sz="1200" dirty="0">
                <a:solidFill>
                  <a:schemeClr val="bg1"/>
                </a:solidFill>
              </a:rPr>
              <a:t> Waste </a:t>
            </a:r>
            <a:r>
              <a:rPr lang="da-DK" sz="1200" dirty="0" err="1">
                <a:solidFill>
                  <a:schemeClr val="bg1"/>
                </a:solidFill>
              </a:rPr>
              <a:t>within</a:t>
            </a:r>
            <a:r>
              <a:rPr lang="da-DK" sz="1200" dirty="0">
                <a:solidFill>
                  <a:schemeClr val="bg1"/>
                </a:solidFill>
              </a:rPr>
              <a:t> the </a:t>
            </a:r>
            <a:r>
              <a:rPr lang="da-DK" sz="1200" dirty="0" err="1">
                <a:solidFill>
                  <a:schemeClr val="bg1"/>
                </a:solidFill>
              </a:rPr>
              <a:t>Circular</a:t>
            </a:r>
            <a:r>
              <a:rPr lang="da-DK" sz="1200" dirty="0">
                <a:solidFill>
                  <a:schemeClr val="bg1"/>
                </a:solidFill>
              </a:rPr>
              <a:t> </a:t>
            </a:r>
            <a:r>
              <a:rPr lang="da-DK" sz="1200" dirty="0" err="1">
                <a:solidFill>
                  <a:schemeClr val="bg1"/>
                </a:solidFill>
              </a:rPr>
              <a:t>Economy</a:t>
            </a:r>
            <a:endParaRPr lang="da-DK" sz="1200" dirty="0">
              <a:solidFill>
                <a:schemeClr val="bg1"/>
              </a:solidFill>
            </a:endParaRPr>
          </a:p>
          <a:p>
            <a:pPr algn="just">
              <a:lnSpc>
                <a:spcPct val="100000"/>
              </a:lnSpc>
              <a:buFont typeface="Arial" panose="020B0604020202020204" pitchFamily="34" charset="0"/>
              <a:buNone/>
            </a:pPr>
            <a:r>
              <a:rPr lang="en-US" sz="1200" b="0" dirty="0">
                <a:solidFill>
                  <a:schemeClr val="bg1"/>
                </a:solidFill>
              </a:rPr>
              <a:t>Due to the long-standing tradition of large scale pig production in Denmark (10-11 </a:t>
            </a:r>
            <a:r>
              <a:rPr lang="en-US" sz="1200" b="0" dirty="0" err="1">
                <a:solidFill>
                  <a:schemeClr val="bg1"/>
                </a:solidFill>
              </a:rPr>
              <a:t>mio</a:t>
            </a:r>
            <a:r>
              <a:rPr lang="en-US" sz="1200" b="0" dirty="0">
                <a:solidFill>
                  <a:schemeClr val="bg1"/>
                </a:solidFill>
              </a:rPr>
              <a:t>. 2023), we have used the manure for biogas production for decades. Thus, Denmark produces 15 PJ of biogas per year based on agricultural side streams and residual products. In 2022, the Danish biogas plants supplied more than 800 million cubic meters of biogas, partly via the gas network, partly directly to cogeneration plants and companies. Biogas thus covered up to approx. 40 percent of the total gas consumption. </a:t>
            </a:r>
          </a:p>
          <a:p>
            <a:pPr algn="just">
              <a:lnSpc>
                <a:spcPct val="100000"/>
              </a:lnSpc>
              <a:buFont typeface="Arial" panose="020B0604020202020204" pitchFamily="34" charset="0"/>
              <a:buNone/>
            </a:pPr>
            <a:endParaRPr lang="en-US" sz="1200" b="0" dirty="0">
              <a:solidFill>
                <a:schemeClr val="bg1"/>
              </a:solidFill>
            </a:endParaRPr>
          </a:p>
          <a:p>
            <a:pPr algn="just">
              <a:lnSpc>
                <a:spcPct val="100000"/>
              </a:lnSpc>
              <a:buFont typeface="Arial" panose="020B0604020202020204" pitchFamily="34" charset="0"/>
              <a:buNone/>
            </a:pPr>
            <a:r>
              <a:rPr lang="en-US" sz="1200" b="0" dirty="0">
                <a:solidFill>
                  <a:schemeClr val="bg1"/>
                </a:solidFill>
              </a:rPr>
              <a:t>This resulted in a greenhouse gas reduction of 1.5 million tons of CO2. The development of the biogas sector has been going on for a long time and is generally an innovative sector. In order to obtain the highest possible yield from the raw materials in the biogas sector, a number of potentials and profitable mixes of both manure and carbon sources have been researched. It is therefore a natural development in the biogas sector that we utilize our organic household waste for biogas production and as a carbon source for the biogas extraction process.</a:t>
            </a:r>
            <a:endParaRPr lang="da-DK" sz="1200" b="0" dirty="0">
              <a:solidFill>
                <a:schemeClr val="bg1"/>
              </a:solidFill>
            </a:endParaRPr>
          </a:p>
          <a:p>
            <a:pPr algn="just">
              <a:buFont typeface="Arial" panose="020B0604020202020204" pitchFamily="34" charset="0"/>
              <a:buNone/>
            </a:pPr>
            <a:endParaRPr lang="da-DK" sz="1200" u="sng" dirty="0">
              <a:solidFill>
                <a:schemeClr val="bg1"/>
              </a:solidFill>
            </a:endParaRPr>
          </a:p>
        </p:txBody>
      </p:sp>
      <p:sp>
        <p:nvSpPr>
          <p:cNvPr id="7" name="Tekstfelt 6"/>
          <p:cNvSpPr txBox="1"/>
          <p:nvPr/>
        </p:nvSpPr>
        <p:spPr>
          <a:xfrm>
            <a:off x="664650" y="3385613"/>
            <a:ext cx="7819160" cy="2215991"/>
          </a:xfrm>
          <a:prstGeom prst="rect">
            <a:avLst/>
          </a:prstGeom>
          <a:noFill/>
        </p:spPr>
        <p:txBody>
          <a:bodyPr wrap="square" lIns="0" tIns="0" rIns="0" bIns="0" rtlCol="0">
            <a:spAutoFit/>
          </a:bodyPr>
          <a:lstStyle/>
          <a:p>
            <a:pPr lvl="0" algn="just"/>
            <a:r>
              <a:rPr lang="en-US" sz="1200" b="1" dirty="0">
                <a:solidFill>
                  <a:schemeClr val="bg1"/>
                </a:solidFill>
              </a:rPr>
              <a:t>Characteristics of management of organic waste in Denmark</a:t>
            </a:r>
          </a:p>
          <a:p>
            <a:pPr lvl="0" algn="just"/>
            <a:endParaRPr lang="en-US" sz="1200" dirty="0">
              <a:solidFill>
                <a:schemeClr val="bg1"/>
              </a:solidFill>
            </a:endParaRPr>
          </a:p>
          <a:p>
            <a:pPr marL="285750" lvl="0" indent="-285750" algn="just">
              <a:buFont typeface="Arial" panose="020B0604020202020204" pitchFamily="34" charset="0"/>
              <a:buChar char="•"/>
            </a:pPr>
            <a:r>
              <a:rPr lang="en-US" sz="1200" b="1" dirty="0">
                <a:solidFill>
                  <a:schemeClr val="bg1"/>
                </a:solidFill>
              </a:rPr>
              <a:t>Limited Use of Composting</a:t>
            </a:r>
            <a:r>
              <a:rPr lang="en-US" sz="1200" dirty="0">
                <a:solidFill>
                  <a:schemeClr val="bg1"/>
                </a:solidFill>
              </a:rPr>
              <a:t>: Denmark uses composting techniques sparingly and primarily for garden waste. Food waste is typically not composted, indicating a preference for other waste management techniques.</a:t>
            </a:r>
          </a:p>
          <a:p>
            <a:pPr marL="285750" lvl="0" indent="-285750" algn="just">
              <a:buFont typeface="Arial" panose="020B0604020202020204" pitchFamily="34" charset="0"/>
              <a:buChar char="•"/>
            </a:pPr>
            <a:endParaRPr lang="en-US" sz="1200" dirty="0">
              <a:solidFill>
                <a:schemeClr val="bg1"/>
              </a:solidFill>
            </a:endParaRPr>
          </a:p>
          <a:p>
            <a:pPr marL="285750" lvl="0" indent="-285750" algn="just">
              <a:buFont typeface="Arial" panose="020B0604020202020204" pitchFamily="34" charset="0"/>
              <a:buChar char="•"/>
            </a:pPr>
            <a:r>
              <a:rPr lang="en-US" sz="1200" b="1" dirty="0">
                <a:solidFill>
                  <a:schemeClr val="bg1"/>
                </a:solidFill>
              </a:rPr>
              <a:t>Biogas Production</a:t>
            </a:r>
            <a:r>
              <a:rPr lang="en-US" sz="1200" dirty="0">
                <a:solidFill>
                  <a:schemeClr val="bg1"/>
                </a:solidFill>
              </a:rPr>
              <a:t>: One of the leading techniques for organic waste management in Denmark is the production of biogas. The </a:t>
            </a:r>
            <a:r>
              <a:rPr lang="en-GB" sz="1200" dirty="0" err="1">
                <a:solidFill>
                  <a:schemeClr val="bg1"/>
                </a:solidFill>
              </a:rPr>
              <a:t>digestate</a:t>
            </a:r>
            <a:r>
              <a:rPr lang="en-US" sz="1200" dirty="0">
                <a:solidFill>
                  <a:schemeClr val="bg1"/>
                </a:solidFill>
              </a:rPr>
              <a:t> from this process is then utilized as a fertilizer, effectively recycling the waste product.</a:t>
            </a:r>
          </a:p>
          <a:p>
            <a:pPr marL="285750" lvl="0" indent="-285750" algn="just">
              <a:buFont typeface="Arial" panose="020B0604020202020204" pitchFamily="34" charset="0"/>
              <a:buChar char="•"/>
            </a:pPr>
            <a:endParaRPr lang="en-US" sz="1200" dirty="0">
              <a:solidFill>
                <a:schemeClr val="bg1"/>
              </a:solidFill>
            </a:endParaRPr>
          </a:p>
          <a:p>
            <a:pPr marL="285750" lvl="0" indent="-285750" algn="just">
              <a:buFont typeface="Arial" panose="020B0604020202020204" pitchFamily="34" charset="0"/>
              <a:buChar char="•"/>
            </a:pPr>
            <a:r>
              <a:rPr lang="en-US" sz="1200" b="1" dirty="0">
                <a:solidFill>
                  <a:schemeClr val="bg1"/>
                </a:solidFill>
              </a:rPr>
              <a:t>Strict Regulations</a:t>
            </a:r>
            <a:r>
              <a:rPr lang="en-US" sz="1200" dirty="0">
                <a:solidFill>
                  <a:schemeClr val="bg1"/>
                </a:solidFill>
              </a:rPr>
              <a:t>: Denmark has a high level of regulations concerning waste management. These regulations ensure the proper handling and disposal of waste, </a:t>
            </a:r>
            <a:r>
              <a:rPr lang="en-US" sz="1200" dirty="0" err="1">
                <a:solidFill>
                  <a:schemeClr val="bg1"/>
                </a:solidFill>
              </a:rPr>
              <a:t>minimising</a:t>
            </a:r>
            <a:r>
              <a:rPr lang="en-US" sz="1200" dirty="0">
                <a:solidFill>
                  <a:schemeClr val="bg1"/>
                </a:solidFill>
              </a:rPr>
              <a:t> environmental impact and promoting sustainability.</a:t>
            </a:r>
          </a:p>
        </p:txBody>
      </p:sp>
      <p:sp>
        <p:nvSpPr>
          <p:cNvPr id="9" name="Rektangel 8"/>
          <p:cNvSpPr/>
          <p:nvPr/>
        </p:nvSpPr>
        <p:spPr>
          <a:xfrm>
            <a:off x="8830716" y="0"/>
            <a:ext cx="3358108" cy="684257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200" dirty="0">
              <a:solidFill>
                <a:schemeClr val="accent1"/>
              </a:solidFill>
              <a:effectLst/>
              <a:ea typeface="Calibri" panose="020F0502020204030204" pitchFamily="34" charset="0"/>
              <a:cs typeface="Times New Roman" panose="02020603050405020304" pitchFamily="18" charset="0"/>
            </a:endParaRPr>
          </a:p>
        </p:txBody>
      </p:sp>
      <p:sp>
        <p:nvSpPr>
          <p:cNvPr id="10" name="Tekstfelt 9"/>
          <p:cNvSpPr txBox="1"/>
          <p:nvPr/>
        </p:nvSpPr>
        <p:spPr>
          <a:xfrm>
            <a:off x="9177622" y="898259"/>
            <a:ext cx="2664296" cy="3831433"/>
          </a:xfrm>
          <a:prstGeom prst="rect">
            <a:avLst/>
          </a:prstGeom>
          <a:noFill/>
        </p:spPr>
        <p:txBody>
          <a:bodyPr wrap="square" lIns="0" tIns="0" rIns="0" bIns="0" rtlCol="0">
            <a:spAutoFit/>
          </a:bodyPr>
          <a:lstStyle/>
          <a:p>
            <a:pPr algn="ctr"/>
            <a:r>
              <a:rPr lang="en-GB" sz="1200" b="1" dirty="0">
                <a:solidFill>
                  <a:schemeClr val="accent1"/>
                </a:solidFill>
              </a:rPr>
              <a:t>Drivers for a possible market</a:t>
            </a:r>
          </a:p>
          <a:p>
            <a:pPr algn="ctr"/>
            <a:endParaRPr lang="en-GB" sz="1200" u="sng" dirty="0">
              <a:solidFill>
                <a:schemeClr val="accent1"/>
              </a:solidFill>
            </a:endParaRPr>
          </a:p>
          <a:p>
            <a:pPr algn="just">
              <a:lnSpc>
                <a:spcPct val="107000"/>
              </a:lnSpc>
              <a:spcAft>
                <a:spcPts val="800"/>
              </a:spcAft>
            </a:pPr>
            <a:r>
              <a:rPr lang="en-US" sz="1200" dirty="0">
                <a:solidFill>
                  <a:schemeClr val="accent1"/>
                </a:solidFill>
                <a:ea typeface="Calibri" panose="020F0502020204030204" pitchFamily="34" charset="0"/>
                <a:cs typeface="Times New Roman" panose="02020603050405020304" pitchFamily="18" charset="0"/>
              </a:rPr>
              <a:t>European countries have been working with organic waste for decades. However, the sector still aims at becoming more efficient by, for instance, improving the utilization of the organic waste for biogas production and advancing the segregation of organic waste, for climate reasons and to promote circularity.</a:t>
            </a:r>
            <a:endParaRPr lang="da-DK" sz="1200" dirty="0">
              <a:solidFill>
                <a:schemeClr val="accent1"/>
              </a:solidFill>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solidFill>
                  <a:schemeClr val="accent1"/>
                </a:solidFill>
                <a:ea typeface="Calibri" panose="020F0502020204030204" pitchFamily="34" charset="0"/>
                <a:cs typeface="Times New Roman" panose="02020603050405020304" pitchFamily="18" charset="0"/>
              </a:rPr>
              <a:t>In low- and middle-income countries, organic waste accounts for more than half of all municipal solid waste, but are seldom separated and utilized. Opportunities to segregate organic waste as well as e.g. plastics are often close to commercial, but requires legal frameworks and clarity on financing.</a:t>
            </a:r>
            <a:endParaRPr lang="da-DK" sz="1200" dirty="0">
              <a:solidFill>
                <a:schemeClr val="accent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42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FD7741-CF72-47D4-8AA3-F80FFD69FF87}"/>
              </a:ext>
            </a:extLst>
          </p:cNvPr>
          <p:cNvSpPr>
            <a:spLocks noGrp="1"/>
          </p:cNvSpPr>
          <p:nvPr>
            <p:ph type="body" sz="quarter" idx="10"/>
          </p:nvPr>
        </p:nvSpPr>
        <p:spPr/>
        <p:txBody>
          <a:bodyPr>
            <a:normAutofit fontScale="85000" lnSpcReduction="20000"/>
          </a:bodyPr>
          <a:lstStyle/>
          <a:p>
            <a:pPr algn="l">
              <a:buNone/>
            </a:pPr>
            <a:r>
              <a:rPr lang="da-DK" dirty="0" err="1"/>
              <a:t>Introduction</a:t>
            </a:r>
            <a:r>
              <a:rPr lang="da-DK" dirty="0"/>
              <a:t> to </a:t>
            </a:r>
            <a:r>
              <a:rPr lang="da-DK" dirty="0" err="1"/>
              <a:t>Circular</a:t>
            </a:r>
            <a:r>
              <a:rPr lang="da-DK" dirty="0"/>
              <a:t> </a:t>
            </a:r>
            <a:r>
              <a:rPr lang="da-DK" dirty="0" err="1"/>
              <a:t>Economic</a:t>
            </a:r>
            <a:r>
              <a:rPr lang="da-DK" dirty="0"/>
              <a:t> </a:t>
            </a:r>
            <a:r>
              <a:rPr lang="da-DK" dirty="0" err="1"/>
              <a:t>Activities</a:t>
            </a:r>
            <a:r>
              <a:rPr lang="da-DK" dirty="0"/>
              <a:t> and the Danish </a:t>
            </a:r>
            <a:r>
              <a:rPr lang="da-DK" dirty="0" err="1"/>
              <a:t>context</a:t>
            </a:r>
            <a:r>
              <a:rPr lang="da-DK" dirty="0"/>
              <a:t> </a:t>
            </a:r>
          </a:p>
        </p:txBody>
      </p:sp>
      <p:sp>
        <p:nvSpPr>
          <p:cNvPr id="3" name="Text Placeholder 2">
            <a:extLst>
              <a:ext uri="{FF2B5EF4-FFF2-40B4-BE49-F238E27FC236}">
                <a16:creationId xmlns:a16="http://schemas.microsoft.com/office/drawing/2014/main" id="{4DBA6552-C20F-4DCC-A719-016663F179DA}"/>
              </a:ext>
            </a:extLst>
          </p:cNvPr>
          <p:cNvSpPr>
            <a:spLocks noGrp="1"/>
          </p:cNvSpPr>
          <p:nvPr>
            <p:ph type="body" sz="quarter" idx="11"/>
          </p:nvPr>
        </p:nvSpPr>
        <p:spPr/>
        <p:txBody>
          <a:bodyPr/>
          <a:lstStyle/>
          <a:p>
            <a:endParaRPr lang="da-DK" dirty="0"/>
          </a:p>
        </p:txBody>
      </p:sp>
      <p:sp>
        <p:nvSpPr>
          <p:cNvPr id="4" name="Text Placeholder 3">
            <a:extLst>
              <a:ext uri="{FF2B5EF4-FFF2-40B4-BE49-F238E27FC236}">
                <a16:creationId xmlns:a16="http://schemas.microsoft.com/office/drawing/2014/main" id="{487E94E2-1FF4-400A-A5F9-A049F4EB767B}"/>
              </a:ext>
            </a:extLst>
          </p:cNvPr>
          <p:cNvSpPr>
            <a:spLocks noGrp="1"/>
          </p:cNvSpPr>
          <p:nvPr>
            <p:ph type="body" sz="quarter" idx="13"/>
          </p:nvPr>
        </p:nvSpPr>
        <p:spPr/>
        <p:txBody>
          <a:bodyPr/>
          <a:lstStyle/>
          <a:p>
            <a:endParaRPr lang="da-DK"/>
          </a:p>
        </p:txBody>
      </p:sp>
      <p:sp>
        <p:nvSpPr>
          <p:cNvPr id="5" name="Date Placeholder 4">
            <a:extLst>
              <a:ext uri="{FF2B5EF4-FFF2-40B4-BE49-F238E27FC236}">
                <a16:creationId xmlns:a16="http://schemas.microsoft.com/office/drawing/2014/main" id="{9040993C-FF67-41F5-95D3-03CFCA15AFC5}"/>
              </a:ext>
            </a:extLst>
          </p:cNvPr>
          <p:cNvSpPr>
            <a:spLocks noGrp="1"/>
          </p:cNvSpPr>
          <p:nvPr>
            <p:ph type="dt" sz="half" idx="14"/>
          </p:nvPr>
        </p:nvSpPr>
        <p:spPr/>
        <p:txBody>
          <a:bodyPr/>
          <a:lstStyle/>
          <a:p>
            <a:pPr marL="0" indent="0">
              <a:lnSpc>
                <a:spcPct val="93000"/>
              </a:lnSpc>
              <a:buFont typeface="Arial" panose="020B0604020202020204" pitchFamily="34" charset="0"/>
              <a:buChar char="​"/>
            </a:pPr>
            <a:endParaRPr lang="da-DK" dirty="0"/>
          </a:p>
        </p:txBody>
      </p:sp>
      <p:sp>
        <p:nvSpPr>
          <p:cNvPr id="6" name="Footer Placeholder 5">
            <a:extLst>
              <a:ext uri="{FF2B5EF4-FFF2-40B4-BE49-F238E27FC236}">
                <a16:creationId xmlns:a16="http://schemas.microsoft.com/office/drawing/2014/main" id="{129C2838-EB12-40E3-8F6C-295C9A96815D}"/>
              </a:ext>
            </a:extLst>
          </p:cNvPr>
          <p:cNvSpPr>
            <a:spLocks noGrp="1"/>
          </p:cNvSpPr>
          <p:nvPr>
            <p:ph type="ftr" sz="quarter" idx="15"/>
          </p:nvPr>
        </p:nvSpPr>
        <p:spPr/>
        <p:txBody>
          <a:bodyPr/>
          <a:lstStyle/>
          <a:p>
            <a:r>
              <a:rPr lang="en-US"/>
              <a:t>/ Environmental Protection Agency / Danish Circular Economy Strongholds</a:t>
            </a:r>
            <a:endParaRPr lang="da-DK" dirty="0"/>
          </a:p>
        </p:txBody>
      </p:sp>
      <p:sp>
        <p:nvSpPr>
          <p:cNvPr id="7" name="Slide Number Placeholder 6">
            <a:extLst>
              <a:ext uri="{FF2B5EF4-FFF2-40B4-BE49-F238E27FC236}">
                <a16:creationId xmlns:a16="http://schemas.microsoft.com/office/drawing/2014/main" id="{08BBE0AA-2866-4763-A805-664D2CAAEDEF}"/>
              </a:ext>
            </a:extLst>
          </p:cNvPr>
          <p:cNvSpPr>
            <a:spLocks noGrp="1"/>
          </p:cNvSpPr>
          <p:nvPr>
            <p:ph type="sldNum" sz="quarter" idx="16"/>
          </p:nvPr>
        </p:nvSpPr>
        <p:spPr/>
        <p:txBody>
          <a:bodyPr/>
          <a:lstStyle/>
          <a:p>
            <a:fld id="{667EC89C-17A0-4E64-A6D2-B825673CEEDF}" type="slidenum">
              <a:rPr lang="da-DK" smtClean="0"/>
              <a:pPr/>
              <a:t>4</a:t>
            </a:fld>
            <a:endParaRPr lang="da-DK" dirty="0"/>
          </a:p>
        </p:txBody>
      </p:sp>
    </p:spTree>
    <p:extLst>
      <p:ext uri="{BB962C8B-B14F-4D97-AF65-F5344CB8AC3E}">
        <p14:creationId xmlns:p14="http://schemas.microsoft.com/office/powerpoint/2010/main" val="1581034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3999"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3999" dirty="0"/>
              <a:t>Technology</a:t>
            </a:r>
          </a:p>
        </p:txBody>
      </p:sp>
      <p:sp>
        <p:nvSpPr>
          <p:cNvPr id="4" name="Pladsholder til tekst 3"/>
          <p:cNvSpPr>
            <a:spLocks noGrp="1"/>
          </p:cNvSpPr>
          <p:nvPr>
            <p:ph type="body" sz="quarter" idx="15"/>
          </p:nvPr>
        </p:nvSpPr>
        <p:spPr/>
        <p:txBody>
          <a:bodyPr/>
          <a:lstStyle/>
          <a:p>
            <a:r>
              <a:rPr lang="da-DK" sz="3999" dirty="0">
                <a:solidFill>
                  <a:schemeClr val="bg1"/>
                </a:solidFill>
              </a:rPr>
              <a:t>Systems</a:t>
            </a:r>
          </a:p>
          <a:p>
            <a:endParaRPr lang="en-GB" dirty="0"/>
          </a:p>
        </p:txBody>
      </p:sp>
      <p:sp>
        <p:nvSpPr>
          <p:cNvPr id="5" name="Pladsholder til tekst 4"/>
          <p:cNvSpPr>
            <a:spLocks noGrp="1"/>
          </p:cNvSpPr>
          <p:nvPr>
            <p:ph type="body" sz="quarter" idx="16"/>
          </p:nvPr>
        </p:nvSpPr>
        <p:spPr>
          <a:xfrm>
            <a:off x="-25645" y="908720"/>
            <a:ext cx="4077876" cy="5831786"/>
          </a:xfrm>
        </p:spPr>
        <p:txBody>
          <a:bodyPr/>
          <a:lstStyle/>
          <a:p>
            <a:pPr algn="just">
              <a:lnSpc>
                <a:spcPct val="100000"/>
              </a:lnSpc>
            </a:pPr>
            <a:r>
              <a:rPr lang="en-US" dirty="0"/>
              <a:t>Waste Management</a:t>
            </a:r>
          </a:p>
          <a:p>
            <a:pPr algn="just">
              <a:lnSpc>
                <a:spcPct val="100000"/>
              </a:lnSpc>
            </a:pPr>
            <a:r>
              <a:rPr lang="en-US" sz="1200" b="0" dirty="0"/>
              <a:t>Denmark possesses significant expertise in the efficient management of organic waste. This includes in-depth knowledge of transforming organic waste into biogas, and a continuous focus on innovation to enhance sustainability. The country's unique approach minimizes composting and maximizes the use of waste materials, reflecting a deep understanding of the circular economy principles.</a:t>
            </a:r>
            <a:endParaRPr lang="en-GB" sz="1200" b="0" dirty="0"/>
          </a:p>
        </p:txBody>
      </p:sp>
      <p:sp>
        <p:nvSpPr>
          <p:cNvPr id="6" name="Pladsholder til tekst 5"/>
          <p:cNvSpPr>
            <a:spLocks noGrp="1"/>
          </p:cNvSpPr>
          <p:nvPr>
            <p:ph type="body" sz="quarter" idx="17"/>
          </p:nvPr>
        </p:nvSpPr>
        <p:spPr>
          <a:xfrm>
            <a:off x="4055474" y="908720"/>
            <a:ext cx="4077876" cy="5831786"/>
          </a:xfrm>
        </p:spPr>
        <p:txBody>
          <a:bodyPr/>
          <a:lstStyle/>
          <a:p>
            <a:pPr algn="just">
              <a:lnSpc>
                <a:spcPct val="100000"/>
              </a:lnSpc>
            </a:pPr>
            <a:r>
              <a:rPr lang="en-GB" dirty="0"/>
              <a:t>Pre-treatment</a:t>
            </a:r>
          </a:p>
          <a:p>
            <a:pPr algn="just">
              <a:lnSpc>
                <a:spcPct val="100000"/>
              </a:lnSpc>
              <a:buNone/>
            </a:pPr>
            <a:r>
              <a:rPr lang="en-GB" sz="1200" b="0" dirty="0"/>
              <a:t>Denmark is world leading on pre-treatment of food waste collected in plastic bags from households and industrial organic waste with packaging. The pre-treatment secure the organic material for biogas production and fertilizers mainly trough pulping and filtration.</a:t>
            </a:r>
            <a:br>
              <a:rPr lang="en-GB" sz="1200" dirty="0"/>
            </a:br>
            <a:endParaRPr lang="en-GB" sz="1200" dirty="0"/>
          </a:p>
          <a:p>
            <a:pPr algn="just">
              <a:lnSpc>
                <a:spcPct val="100000"/>
              </a:lnSpc>
            </a:pPr>
            <a:r>
              <a:rPr lang="en-GB" dirty="0"/>
              <a:t>Biogas</a:t>
            </a:r>
          </a:p>
          <a:p>
            <a:pPr algn="just">
              <a:lnSpc>
                <a:spcPct val="100000"/>
              </a:lnSpc>
              <a:buNone/>
            </a:pPr>
            <a:r>
              <a:rPr lang="en-GB" sz="1200" b="0" dirty="0"/>
              <a:t>Denmark is world leading on biogas production on manure, straw, food waste industrial waste etc. While it may not be possible on all markets, the Danish production of biogas is loaded into the national gas grid thus contributing to the national supply.</a:t>
            </a:r>
          </a:p>
          <a:p>
            <a:pPr algn="just"/>
            <a:endParaRPr lang="en-US" sz="1300" dirty="0"/>
          </a:p>
          <a:p>
            <a:pPr algn="just">
              <a:buNone/>
            </a:pPr>
            <a:endParaRPr lang="en-US" sz="1300" dirty="0"/>
          </a:p>
          <a:p>
            <a:pPr algn="just"/>
            <a:endParaRPr lang="en-GB" sz="1300" dirty="0"/>
          </a:p>
        </p:txBody>
      </p:sp>
      <p:sp>
        <p:nvSpPr>
          <p:cNvPr id="7" name="Pladsholder til tekst 6"/>
          <p:cNvSpPr>
            <a:spLocks noGrp="1"/>
          </p:cNvSpPr>
          <p:nvPr>
            <p:ph type="body" sz="quarter" idx="18"/>
          </p:nvPr>
        </p:nvSpPr>
        <p:spPr>
          <a:xfrm>
            <a:off x="8109362" y="908720"/>
            <a:ext cx="4077876" cy="5831786"/>
          </a:xfrm>
        </p:spPr>
        <p:txBody>
          <a:bodyPr/>
          <a:lstStyle/>
          <a:p>
            <a:pPr algn="just"/>
            <a:r>
              <a:rPr lang="en-US" dirty="0">
                <a:solidFill>
                  <a:schemeClr val="bg1"/>
                </a:solidFill>
              </a:rPr>
              <a:t>Value Chain</a:t>
            </a:r>
          </a:p>
          <a:p>
            <a:pPr algn="just">
              <a:lnSpc>
                <a:spcPct val="100000"/>
              </a:lnSpc>
            </a:pPr>
            <a:r>
              <a:rPr lang="en-US" sz="1200" b="0" dirty="0">
                <a:solidFill>
                  <a:schemeClr val="bg1"/>
                </a:solidFill>
              </a:rPr>
              <a:t>In Denmark, the agricultural sector form industrial symbioses where farms send their organic waste to nearby biogas facilities and in return receives manure for their crops. Municipalities have for decades collected organic waste at households which has also been fed into the </a:t>
            </a:r>
            <a:r>
              <a:rPr lang="en-US" sz="1200" b="0" dirty="0" err="1">
                <a:solidFill>
                  <a:schemeClr val="bg1"/>
                </a:solidFill>
              </a:rPr>
              <a:t>bioeconomy</a:t>
            </a:r>
            <a:r>
              <a:rPr lang="en-US" sz="1200" b="0" dirty="0">
                <a:solidFill>
                  <a:schemeClr val="bg1"/>
                </a:solidFill>
              </a:rPr>
              <a:t>.</a:t>
            </a:r>
          </a:p>
          <a:p>
            <a:pPr algn="just">
              <a:lnSpc>
                <a:spcPct val="100000"/>
              </a:lnSpc>
            </a:pPr>
            <a:endParaRPr lang="en-US" sz="1200" b="0" dirty="0">
              <a:solidFill>
                <a:schemeClr val="bg1"/>
              </a:solidFill>
            </a:endParaRPr>
          </a:p>
          <a:p>
            <a:pPr algn="just">
              <a:lnSpc>
                <a:spcPct val="100000"/>
              </a:lnSpc>
            </a:pPr>
            <a:r>
              <a:rPr lang="en-US" sz="1200" b="0" dirty="0">
                <a:solidFill>
                  <a:schemeClr val="bg1"/>
                </a:solidFill>
              </a:rPr>
              <a:t>These companies provide technology for full utilization of all kinds of residuals from the organic value chain. The products varies from fertilizers, compost materials and </a:t>
            </a:r>
            <a:r>
              <a:rPr lang="en-US" sz="1200" b="0" dirty="0" err="1">
                <a:solidFill>
                  <a:schemeClr val="bg1"/>
                </a:solidFill>
              </a:rPr>
              <a:t>biochar</a:t>
            </a:r>
            <a:r>
              <a:rPr lang="en-US" sz="1200" b="0" dirty="0">
                <a:solidFill>
                  <a:schemeClr val="bg1"/>
                </a:solidFill>
              </a:rPr>
              <a:t> to biogas and materials for the </a:t>
            </a:r>
            <a:r>
              <a:rPr lang="en-US" sz="1200" b="0" dirty="0" err="1">
                <a:solidFill>
                  <a:schemeClr val="bg1"/>
                </a:solidFill>
              </a:rPr>
              <a:t>bioeconomy</a:t>
            </a:r>
            <a:r>
              <a:rPr lang="en-US" sz="1300" b="0" dirty="0">
                <a:solidFill>
                  <a:schemeClr val="bg1"/>
                </a:solidFill>
              </a:rPr>
              <a:t>.</a:t>
            </a: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40</a:t>
            </a:fld>
            <a:endParaRPr lang="da-DK" dirty="0"/>
          </a:p>
        </p:txBody>
      </p:sp>
      <p:sp>
        <p:nvSpPr>
          <p:cNvPr id="10" name="Pladsholder til dato 9"/>
          <p:cNvSpPr>
            <a:spLocks noGrp="1"/>
          </p:cNvSpPr>
          <p:nvPr>
            <p:ph type="dt" sz="half" idx="12"/>
          </p:nvPr>
        </p:nvSpPr>
        <p:spPr/>
        <p:txBody>
          <a:bodyPr/>
          <a:lstStyle/>
          <a:p>
            <a:fld id="{E9C77205-FE34-4519-9CE1-206F38B4A149}" type="datetime3">
              <a:rPr lang="en-GB" smtClean="0"/>
              <a:t>27 October, 2025</a:t>
            </a:fld>
            <a:endParaRPr lang="da-DK" dirty="0"/>
          </a:p>
        </p:txBody>
      </p:sp>
    </p:spTree>
    <p:extLst>
      <p:ext uri="{BB962C8B-B14F-4D97-AF65-F5344CB8AC3E}">
        <p14:creationId xmlns:p14="http://schemas.microsoft.com/office/powerpoint/2010/main" val="419394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980728"/>
            <a:ext cx="4078938" cy="5760640"/>
          </a:xfrm>
        </p:spPr>
        <p:txBody>
          <a:bodyPr/>
          <a:lstStyle/>
          <a:p>
            <a:r>
              <a:rPr lang="en-US" dirty="0"/>
              <a:t>Waste Management</a:t>
            </a:r>
          </a:p>
          <a:p>
            <a:pPr marL="285750" indent="-285750">
              <a:buFont typeface="Arial" panose="020B0604020202020204" pitchFamily="34" charset="0"/>
              <a:buChar char="•"/>
            </a:pPr>
            <a:r>
              <a:rPr lang="da-DK" sz="1400" b="0" dirty="0"/>
              <a:t>NC Miljø</a:t>
            </a:r>
          </a:p>
          <a:p>
            <a:pPr marL="285750" indent="-285750">
              <a:buFont typeface="Arial" panose="020B0604020202020204" pitchFamily="34" charset="0"/>
              <a:buChar char="•"/>
            </a:pPr>
            <a:r>
              <a:rPr lang="da-DK" sz="1400" b="0" dirty="0" err="1"/>
              <a:t>KomTek</a:t>
            </a:r>
            <a:r>
              <a:rPr lang="da-DK" sz="1400" b="0" dirty="0"/>
              <a:t> Miljø</a:t>
            </a:r>
          </a:p>
          <a:p>
            <a:pPr marL="285750" indent="-285750">
              <a:buFont typeface="Arial" panose="020B0604020202020204" pitchFamily="34" charset="0"/>
              <a:buChar char="•"/>
            </a:pPr>
            <a:r>
              <a:rPr lang="da-DK" sz="1400" b="0" dirty="0" err="1"/>
              <a:t>Grainit</a:t>
            </a:r>
            <a:endParaRPr lang="en-GB" sz="1400" b="0" dirty="0"/>
          </a:p>
          <a:p>
            <a:pPr marL="285750" indent="-285750">
              <a:buFont typeface="Arial" panose="020B0604020202020204" pitchFamily="34" charset="0"/>
              <a:buChar char="•"/>
            </a:pPr>
            <a:r>
              <a:rPr lang="en-GB" sz="1400" b="0" dirty="0"/>
              <a:t>Q2</a:t>
            </a:r>
          </a:p>
          <a:p>
            <a:pPr marL="285750" indent="-285750">
              <a:buFont typeface="Arial" panose="020B0604020202020204" pitchFamily="34" charset="0"/>
              <a:buChar char="•"/>
            </a:pPr>
            <a:r>
              <a:rPr lang="en-GB" sz="1400" b="0" dirty="0" err="1"/>
              <a:t>AquaGreen</a:t>
            </a:r>
            <a:endParaRPr lang="en-GB" sz="1400" b="0" dirty="0"/>
          </a:p>
          <a:p>
            <a:pPr marL="285750" indent="-285750">
              <a:buFont typeface="Arial" panose="020B0604020202020204" pitchFamily="34" charset="0"/>
              <a:buChar char="•"/>
            </a:pPr>
            <a:r>
              <a:rPr lang="en-GB" sz="1400" b="0" dirty="0" err="1"/>
              <a:t>HedeDanmark</a:t>
            </a:r>
            <a:endParaRPr lang="en-GB" sz="1400" b="0" dirty="0"/>
          </a:p>
          <a:p>
            <a:endParaRPr lang="en-US" dirty="0"/>
          </a:p>
        </p:txBody>
      </p:sp>
      <p:sp>
        <p:nvSpPr>
          <p:cNvPr id="6" name="Pladsholder til tekst 5"/>
          <p:cNvSpPr>
            <a:spLocks noGrp="1"/>
          </p:cNvSpPr>
          <p:nvPr>
            <p:ph type="body" sz="quarter" idx="17"/>
          </p:nvPr>
        </p:nvSpPr>
        <p:spPr>
          <a:xfrm>
            <a:off x="4054943" y="980728"/>
            <a:ext cx="4078938" cy="5760640"/>
          </a:xfrm>
        </p:spPr>
        <p:txBody>
          <a:bodyPr/>
          <a:lstStyle/>
          <a:p>
            <a:r>
              <a:rPr lang="en-GB" dirty="0"/>
              <a:t>Pre-treatment</a:t>
            </a:r>
          </a:p>
          <a:p>
            <a:pPr marL="285750" indent="-285750">
              <a:buFont typeface="Arial" panose="020B0604020202020204" pitchFamily="34" charset="0"/>
              <a:buChar char="•"/>
            </a:pPr>
            <a:r>
              <a:rPr lang="da-DK" sz="1400" b="0" dirty="0" err="1"/>
              <a:t>Gemidan</a:t>
            </a:r>
            <a:r>
              <a:rPr lang="da-DK" sz="1400" b="0" dirty="0"/>
              <a:t> </a:t>
            </a:r>
            <a:r>
              <a:rPr lang="da-DK" sz="1400" b="0" dirty="0" err="1"/>
              <a:t>Ecogi</a:t>
            </a:r>
            <a:endParaRPr lang="da-DK" sz="1400" b="0" dirty="0"/>
          </a:p>
          <a:p>
            <a:pPr marL="285750" indent="-285750">
              <a:buFont typeface="Arial" panose="020B0604020202020204" pitchFamily="34" charset="0"/>
              <a:buChar char="•"/>
            </a:pPr>
            <a:r>
              <a:rPr lang="da-DK" sz="1400" b="0" dirty="0" err="1"/>
              <a:t>Bigadan</a:t>
            </a:r>
            <a:endParaRPr lang="da-DK" sz="1400" b="0" dirty="0"/>
          </a:p>
          <a:p>
            <a:pPr marL="285750" indent="-285750">
              <a:buFont typeface="Arial" panose="020B0604020202020204" pitchFamily="34" charset="0"/>
              <a:buChar char="•"/>
            </a:pPr>
            <a:r>
              <a:rPr lang="da-DK" sz="1400" b="0" dirty="0" err="1"/>
              <a:t>Biobag</a:t>
            </a:r>
            <a:r>
              <a:rPr lang="da-DK" sz="1400" b="0" dirty="0"/>
              <a:t> </a:t>
            </a:r>
            <a:r>
              <a:rPr lang="da-DK" sz="1400" b="0" dirty="0" err="1"/>
              <a:t>Zenzo</a:t>
            </a:r>
            <a:endParaRPr lang="da-DK" sz="1400" b="0" dirty="0"/>
          </a:p>
          <a:p>
            <a:pPr>
              <a:buNone/>
            </a:pPr>
            <a:br>
              <a:rPr lang="en-GB" dirty="0"/>
            </a:br>
            <a:r>
              <a:rPr lang="en-GB" dirty="0"/>
              <a:t>Biogas</a:t>
            </a:r>
          </a:p>
          <a:p>
            <a:pPr marL="285750" indent="-285750">
              <a:buFont typeface="Arial" panose="020B0604020202020204" pitchFamily="34" charset="0"/>
              <a:buChar char="•"/>
            </a:pPr>
            <a:r>
              <a:rPr lang="da-DK" sz="1400" b="0" dirty="0"/>
              <a:t>Landia</a:t>
            </a:r>
          </a:p>
          <a:p>
            <a:pPr marL="285750" indent="-285750">
              <a:buFont typeface="Arial" panose="020B0604020202020204" pitchFamily="34" charset="0"/>
              <a:buChar char="•"/>
            </a:pPr>
            <a:r>
              <a:rPr lang="da-DK" sz="1400" b="0" dirty="0" err="1"/>
              <a:t>Combigas</a:t>
            </a:r>
            <a:endParaRPr lang="da-DK" sz="1400" b="0" dirty="0"/>
          </a:p>
          <a:p>
            <a:pPr marL="285750" indent="-285750">
              <a:buFont typeface="Arial" panose="020B0604020202020204" pitchFamily="34" charset="0"/>
              <a:buChar char="•"/>
            </a:pPr>
            <a:r>
              <a:rPr lang="da-DK" sz="1400" b="0" dirty="0" err="1"/>
              <a:t>Renew</a:t>
            </a:r>
            <a:r>
              <a:rPr lang="da-DK" sz="1400" b="0" dirty="0"/>
              <a:t> Energy</a:t>
            </a:r>
          </a:p>
          <a:p>
            <a:pPr marL="285750" indent="-285750">
              <a:buFont typeface="Arial" panose="020B0604020202020204" pitchFamily="34" charset="0"/>
              <a:buChar char="•"/>
            </a:pPr>
            <a:r>
              <a:rPr lang="da-DK" sz="1400" b="0" dirty="0"/>
              <a:t>Maabjerg Energy </a:t>
            </a:r>
            <a:r>
              <a:rPr lang="da-DK" sz="1400" b="0" dirty="0" err="1"/>
              <a:t>Concept</a:t>
            </a:r>
            <a:endParaRPr lang="da-DK" sz="1400" b="0" dirty="0"/>
          </a:p>
          <a:p>
            <a:pPr marL="285750" indent="-285750">
              <a:buFont typeface="Arial" panose="020B0604020202020204" pitchFamily="34" charset="0"/>
              <a:buChar char="•"/>
            </a:pPr>
            <a:r>
              <a:rPr lang="da-DK" sz="1400" b="0" dirty="0" err="1"/>
              <a:t>Xergi</a:t>
            </a:r>
            <a:endParaRPr lang="da-DK" sz="1400" b="0" dirty="0"/>
          </a:p>
          <a:p>
            <a:pPr marL="285750" indent="-285750">
              <a:buFont typeface="Arial" panose="020B0604020202020204" pitchFamily="34" charset="0"/>
              <a:buChar char="•"/>
            </a:pPr>
            <a:r>
              <a:rPr lang="da-DK" sz="1400" b="0" dirty="0"/>
              <a:t>Nature Energy</a:t>
            </a:r>
          </a:p>
          <a:p>
            <a:pPr marL="285750" indent="-285750">
              <a:buFont typeface="Arial" panose="020B0604020202020204" pitchFamily="34" charset="0"/>
              <a:buChar char="•"/>
            </a:pPr>
            <a:r>
              <a:rPr lang="da-DK" sz="1400" b="0" dirty="0" err="1"/>
              <a:t>Ammongas</a:t>
            </a:r>
            <a:endParaRPr lang="da-DK" sz="1400" b="0" dirty="0"/>
          </a:p>
          <a:p>
            <a:pPr marL="285750" indent="-285750">
              <a:buFont typeface="Arial" panose="020B0604020202020204" pitchFamily="34" charset="0"/>
              <a:buChar char="•"/>
            </a:pPr>
            <a:r>
              <a:rPr lang="da-DK" sz="1400" b="0" dirty="0" err="1"/>
              <a:t>Solum</a:t>
            </a:r>
            <a:endParaRPr lang="da-DK" sz="1400" b="0" dirty="0"/>
          </a:p>
        </p:txBody>
      </p:sp>
      <p:sp>
        <p:nvSpPr>
          <p:cNvPr id="7" name="Pladsholder til tekst 6"/>
          <p:cNvSpPr>
            <a:spLocks noGrp="1"/>
          </p:cNvSpPr>
          <p:nvPr>
            <p:ph type="body" sz="quarter" idx="18"/>
          </p:nvPr>
        </p:nvSpPr>
        <p:spPr>
          <a:xfrm>
            <a:off x="8109887" y="980728"/>
            <a:ext cx="4078938" cy="5760639"/>
          </a:xfrm>
        </p:spPr>
        <p:txBody>
          <a:bodyPr/>
          <a:lstStyle/>
          <a:p>
            <a:r>
              <a:rPr lang="en-US" dirty="0">
                <a:solidFill>
                  <a:schemeClr val="bg1"/>
                </a:solidFill>
              </a:rPr>
              <a:t>Value Chain</a:t>
            </a:r>
          </a:p>
          <a:p>
            <a:pPr marL="285750" indent="-285750">
              <a:buFont typeface="Arial" panose="020B0604020202020204" pitchFamily="34" charset="0"/>
              <a:buChar char="•"/>
            </a:pPr>
            <a:r>
              <a:rPr lang="da-DK" sz="1400" b="0" dirty="0" err="1">
                <a:solidFill>
                  <a:schemeClr val="bg1"/>
                </a:solidFill>
              </a:rPr>
              <a:t>Solum</a:t>
            </a:r>
            <a:endParaRPr lang="da-DK" sz="1400" b="0" dirty="0">
              <a:solidFill>
                <a:schemeClr val="bg1"/>
              </a:solidFill>
            </a:endParaRPr>
          </a:p>
          <a:p>
            <a:pPr marL="285750" indent="-285750">
              <a:buFont typeface="Arial" panose="020B0604020202020204" pitchFamily="34" charset="0"/>
              <a:buChar char="•"/>
            </a:pPr>
            <a:r>
              <a:rPr lang="da-DK" sz="1400" b="0" dirty="0">
                <a:solidFill>
                  <a:schemeClr val="bg1"/>
                </a:solidFill>
              </a:rPr>
              <a:t>Air </a:t>
            </a:r>
            <a:r>
              <a:rPr lang="da-DK" sz="1400" b="0" dirty="0" err="1">
                <a:solidFill>
                  <a:schemeClr val="bg1"/>
                </a:solidFill>
              </a:rPr>
              <a:t>Liquide</a:t>
            </a:r>
            <a:r>
              <a:rPr lang="da-DK" sz="1400" b="0" dirty="0">
                <a:solidFill>
                  <a:schemeClr val="bg1"/>
                </a:solidFill>
              </a:rPr>
              <a:t> Danmark</a:t>
            </a:r>
          </a:p>
          <a:p>
            <a:pPr marL="285750" indent="-285750">
              <a:buFont typeface="Arial" panose="020B0604020202020204" pitchFamily="34" charset="0"/>
              <a:buChar char="•"/>
            </a:pPr>
            <a:r>
              <a:rPr lang="da-DK" sz="1400" b="0" dirty="0" err="1">
                <a:solidFill>
                  <a:schemeClr val="bg1"/>
                </a:solidFill>
              </a:rPr>
              <a:t>AquaGreen</a:t>
            </a:r>
            <a:endParaRPr lang="da-DK" sz="1400" b="0" dirty="0">
              <a:solidFill>
                <a:schemeClr val="bg1"/>
              </a:solidFill>
            </a:endParaRPr>
          </a:p>
          <a:p>
            <a:pPr marL="285750" indent="-285750">
              <a:buFont typeface="Arial" panose="020B0604020202020204" pitchFamily="34" charset="0"/>
              <a:buChar char="•"/>
            </a:pPr>
            <a:r>
              <a:rPr lang="da-DK" sz="1400" b="0" dirty="0" err="1">
                <a:solidFill>
                  <a:schemeClr val="bg1"/>
                </a:solidFill>
              </a:rPr>
              <a:t>Cir</a:t>
            </a:r>
            <a:r>
              <a:rPr lang="da-DK" sz="1400" b="0" dirty="0">
                <a:solidFill>
                  <a:schemeClr val="bg1"/>
                </a:solidFill>
              </a:rPr>
              <a:t>-Tech</a:t>
            </a:r>
          </a:p>
          <a:p>
            <a:pPr marL="285750" indent="-285750">
              <a:buFont typeface="Arial" panose="020B0604020202020204" pitchFamily="34" charset="0"/>
              <a:buChar char="•"/>
            </a:pPr>
            <a:r>
              <a:rPr lang="da-DK" sz="1400" b="0" dirty="0" err="1">
                <a:solidFill>
                  <a:schemeClr val="bg1"/>
                </a:solidFill>
              </a:rPr>
              <a:t>Daka</a:t>
            </a:r>
            <a:r>
              <a:rPr lang="da-DK" sz="1400" b="0" dirty="0">
                <a:solidFill>
                  <a:schemeClr val="bg1"/>
                </a:solidFill>
              </a:rPr>
              <a:t> Denmark</a:t>
            </a:r>
          </a:p>
          <a:p>
            <a:pPr marL="285750" indent="-285750">
              <a:buFont typeface="Arial" panose="020B0604020202020204" pitchFamily="34" charset="0"/>
              <a:buChar char="•"/>
            </a:pPr>
            <a:r>
              <a:rPr lang="da-DK" sz="1400" b="0" dirty="0" err="1">
                <a:solidFill>
                  <a:schemeClr val="bg1"/>
                </a:solidFill>
              </a:rPr>
              <a:t>BioCover</a:t>
            </a:r>
            <a:endParaRPr lang="da-DK" sz="1400" b="0" dirty="0">
              <a:solidFill>
                <a:schemeClr val="bg1"/>
              </a:solidFill>
            </a:endParaRPr>
          </a:p>
          <a:p>
            <a:pPr marL="285750" indent="-285750">
              <a:buFont typeface="Arial" panose="020B0604020202020204" pitchFamily="34" charset="0"/>
              <a:buChar char="•"/>
            </a:pPr>
            <a:r>
              <a:rPr lang="da-DK" sz="1400" b="0" dirty="0" err="1">
                <a:solidFill>
                  <a:schemeClr val="bg1"/>
                </a:solidFill>
              </a:rPr>
              <a:t>Biofos</a:t>
            </a:r>
            <a:endParaRPr lang="da-DK" sz="1400" b="0" dirty="0">
              <a:solidFill>
                <a:schemeClr val="bg1"/>
              </a:solidFill>
            </a:endParaRPr>
          </a:p>
          <a:p>
            <a:endParaRPr lang="en-US" dirty="0"/>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41</a:t>
            </a:fld>
            <a:endParaRPr lang="da-DK" dirty="0"/>
          </a:p>
        </p:txBody>
      </p:sp>
      <p:sp>
        <p:nvSpPr>
          <p:cNvPr id="10" name="Pladsholder til dato 9"/>
          <p:cNvSpPr>
            <a:spLocks noGrp="1"/>
          </p:cNvSpPr>
          <p:nvPr>
            <p:ph type="dt" sz="half" idx="12"/>
          </p:nvPr>
        </p:nvSpPr>
        <p:spPr/>
        <p:txBody>
          <a:bodyPr/>
          <a:lstStyle/>
          <a:p>
            <a:fld id="{B06CC4B8-A3DD-498D-91E1-F318A92C6F65}" type="datetime3">
              <a:rPr lang="en-GB" smtClean="0"/>
              <a:t>27 October, 2025</a:t>
            </a:fld>
            <a:endParaRPr lang="da-DK" dirty="0"/>
          </a:p>
        </p:txBody>
      </p:sp>
    </p:spTree>
    <p:extLst>
      <p:ext uri="{BB962C8B-B14F-4D97-AF65-F5344CB8AC3E}">
        <p14:creationId xmlns:p14="http://schemas.microsoft.com/office/powerpoint/2010/main" val="2507642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t>Case – </a:t>
            </a:r>
            <a:r>
              <a:rPr lang="en-GB" sz="3600" dirty="0" err="1"/>
              <a:t>Gemidan</a:t>
            </a:r>
            <a:r>
              <a:rPr lang="en-GB" sz="3600" dirty="0"/>
              <a:t> </a:t>
            </a:r>
            <a:r>
              <a:rPr lang="en-GB" sz="3600" dirty="0" err="1"/>
              <a:t>Ecogi</a:t>
            </a:r>
            <a:endParaRPr lang="en-GB" sz="3600" dirty="0"/>
          </a:p>
        </p:txBody>
      </p:sp>
      <p:sp>
        <p:nvSpPr>
          <p:cNvPr id="3" name="Pladsholder til indhold 2"/>
          <p:cNvSpPr>
            <a:spLocks noGrp="1"/>
          </p:cNvSpPr>
          <p:nvPr>
            <p:ph idx="1"/>
          </p:nvPr>
        </p:nvSpPr>
        <p:spPr>
          <a:xfrm>
            <a:off x="651515" y="1175191"/>
            <a:ext cx="10886433" cy="4885996"/>
          </a:xfrm>
        </p:spPr>
        <p:txBody>
          <a:bodyPr numCol="2" spcCol="360000"/>
          <a:lstStyle/>
          <a:p>
            <a:pPr algn="just">
              <a:lnSpc>
                <a:spcPct val="100000"/>
              </a:lnSpc>
            </a:pPr>
            <a:r>
              <a:rPr lang="en-US" sz="1200" dirty="0"/>
              <a:t>Business Case </a:t>
            </a:r>
          </a:p>
          <a:p>
            <a:pPr algn="just">
              <a:lnSpc>
                <a:spcPct val="100000"/>
              </a:lnSpc>
            </a:pPr>
            <a:r>
              <a:rPr lang="en-US" sz="1200" b="0" dirty="0"/>
              <a:t>Provider of pre-treatment technology for food waste from households, retail sector and food industry, including any packaging for private company nearby Warszawa.</a:t>
            </a:r>
          </a:p>
          <a:p>
            <a:pPr algn="just">
              <a:lnSpc>
                <a:spcPct val="100000"/>
              </a:lnSpc>
            </a:pPr>
            <a:endParaRPr lang="en-US" sz="1200" b="0" dirty="0"/>
          </a:p>
          <a:p>
            <a:pPr algn="just">
              <a:lnSpc>
                <a:spcPct val="100000"/>
              </a:lnSpc>
            </a:pPr>
            <a:r>
              <a:rPr lang="en-US" sz="1200" dirty="0"/>
              <a:t>Objective </a:t>
            </a:r>
          </a:p>
          <a:p>
            <a:pPr algn="just">
              <a:lnSpc>
                <a:spcPct val="100000"/>
              </a:lnSpc>
            </a:pPr>
            <a:r>
              <a:rPr lang="en-US" sz="1200" b="0" dirty="0"/>
              <a:t>To showcase a robust and efficient technology for pre-treatment of a mixed waste fraction of food waste, including any packaging and collection bags, for biogas and fertilizer production.</a:t>
            </a:r>
          </a:p>
          <a:p>
            <a:pPr algn="just">
              <a:lnSpc>
                <a:spcPct val="100000"/>
              </a:lnSpc>
            </a:pPr>
            <a:endParaRPr lang="en-US" sz="1200" b="0" dirty="0"/>
          </a:p>
          <a:p>
            <a:pPr algn="just">
              <a:lnSpc>
                <a:spcPct val="100000"/>
              </a:lnSpc>
            </a:pPr>
            <a:r>
              <a:rPr lang="en-US" sz="1200" dirty="0"/>
              <a:t>Situation </a:t>
            </a:r>
          </a:p>
          <a:p>
            <a:pPr algn="just">
              <a:lnSpc>
                <a:spcPct val="100000"/>
              </a:lnSpc>
            </a:pPr>
            <a:r>
              <a:rPr lang="en-US" sz="1200" b="0" dirty="0"/>
              <a:t>Private company for pre-treatment of organic waste nearby Warszawa, in Poland. The plant is made for homogenization of food waste from households to increase the possibilities for recycling of materials for biogas production and fertilizer uses. The plant has a capacity of min 60.000 </a:t>
            </a:r>
            <a:r>
              <a:rPr lang="en-US" sz="1200" b="0" dirty="0" err="1"/>
              <a:t>tonnes</a:t>
            </a:r>
            <a:r>
              <a:rPr lang="en-US" sz="1200" b="0" dirty="0"/>
              <a:t>/year.</a:t>
            </a:r>
          </a:p>
          <a:p>
            <a:pPr algn="just">
              <a:lnSpc>
                <a:spcPct val="100000"/>
              </a:lnSpc>
            </a:pPr>
            <a:endParaRPr lang="en-US" sz="1200" dirty="0"/>
          </a:p>
          <a:p>
            <a:pPr algn="just">
              <a:lnSpc>
                <a:spcPct val="100000"/>
              </a:lnSpc>
            </a:pPr>
            <a:r>
              <a:rPr lang="en-US" sz="1200" dirty="0"/>
              <a:t>Solution </a:t>
            </a:r>
          </a:p>
          <a:p>
            <a:pPr algn="just">
              <a:lnSpc>
                <a:spcPct val="100000"/>
              </a:lnSpc>
              <a:buNone/>
            </a:pPr>
            <a:r>
              <a:rPr lang="en-US" sz="1200" b="0" dirty="0" err="1"/>
              <a:t>Ecogi</a:t>
            </a:r>
            <a:r>
              <a:rPr lang="en-US" sz="1200" b="0" dirty="0"/>
              <a:t> is designed to treat all types of source separated food based wastes including any packaging. Tests carried out at commercial scale facilities have demonstrated that </a:t>
            </a:r>
            <a:r>
              <a:rPr lang="en-US" sz="1200" b="0" dirty="0" err="1"/>
              <a:t>Ecogi</a:t>
            </a:r>
            <a:r>
              <a:rPr lang="en-US" sz="1200" b="0" dirty="0"/>
              <a:t> can effectively treat food waste with high levels of physical impurities (up to about 20%) and deliver a high quality pulp for biogas production with an amount of impurities way below the thresholds value.</a:t>
            </a:r>
          </a:p>
          <a:p>
            <a:pPr algn="just">
              <a:lnSpc>
                <a:spcPct val="100000"/>
              </a:lnSpc>
              <a:buNone/>
            </a:pPr>
            <a:endParaRPr lang="en-US" sz="1200" b="0" dirty="0"/>
          </a:p>
          <a:p>
            <a:pPr algn="just">
              <a:lnSpc>
                <a:spcPct val="100000"/>
              </a:lnSpc>
              <a:buNone/>
            </a:pPr>
            <a:endParaRPr lang="en-US" sz="1200" b="0" dirty="0"/>
          </a:p>
          <a:p>
            <a:pPr algn="just">
              <a:lnSpc>
                <a:spcPct val="100000"/>
              </a:lnSpc>
              <a:buNone/>
            </a:pPr>
            <a:endParaRPr lang="en-US" sz="1200" b="0" dirty="0"/>
          </a:p>
          <a:p>
            <a:pPr algn="just">
              <a:lnSpc>
                <a:spcPct val="100000"/>
              </a:lnSpc>
              <a:buNone/>
            </a:pPr>
            <a:endParaRPr lang="en-US" sz="1200" b="0" dirty="0"/>
          </a:p>
          <a:p>
            <a:pPr algn="just">
              <a:lnSpc>
                <a:spcPct val="100000"/>
              </a:lnSpc>
              <a:buNone/>
            </a:pPr>
            <a:endParaRPr lang="en-US" sz="1200" dirty="0"/>
          </a:p>
          <a:p>
            <a:pPr algn="just">
              <a:lnSpc>
                <a:spcPct val="100000"/>
              </a:lnSpc>
              <a:buNone/>
            </a:pPr>
            <a:endParaRPr lang="en-US" sz="1200" dirty="0"/>
          </a:p>
          <a:p>
            <a:pPr algn="just">
              <a:lnSpc>
                <a:spcPct val="100000"/>
              </a:lnSpc>
              <a:buNone/>
            </a:pPr>
            <a:endParaRPr lang="en-US" sz="1200" dirty="0"/>
          </a:p>
          <a:p>
            <a:pPr algn="just">
              <a:lnSpc>
                <a:spcPct val="100000"/>
              </a:lnSpc>
              <a:buNone/>
            </a:pPr>
            <a:endParaRPr lang="en-US" sz="1200" dirty="0"/>
          </a:p>
          <a:p>
            <a:pPr algn="just">
              <a:lnSpc>
                <a:spcPct val="100000"/>
              </a:lnSpc>
              <a:buNone/>
            </a:pPr>
            <a:r>
              <a:rPr lang="en-US" sz="1200" dirty="0"/>
              <a:t>Benefits</a:t>
            </a:r>
          </a:p>
          <a:p>
            <a:pPr algn="just">
              <a:lnSpc>
                <a:spcPct val="100000"/>
              </a:lnSpc>
            </a:pPr>
            <a:endParaRPr lang="en-US" sz="1200" dirty="0"/>
          </a:p>
          <a:p>
            <a:pPr marL="228600" indent="-228600" algn="just">
              <a:lnSpc>
                <a:spcPct val="100000"/>
              </a:lnSpc>
              <a:buFont typeface="+mj-lt"/>
              <a:buAutoNum type="arabicPeriod"/>
            </a:pPr>
            <a:r>
              <a:rPr lang="en-US" sz="1200" dirty="0"/>
              <a:t>Environmental Impact</a:t>
            </a:r>
            <a:r>
              <a:rPr lang="en-US" sz="1200" b="0" dirty="0"/>
              <a:t>: By ensuring the recycling of organic material combined with biogas and fertilizer production, it is possible to reduce CO2 emissions from the waste sector.</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Economic Efficiency</a:t>
            </a:r>
            <a:r>
              <a:rPr lang="en-US" sz="1200" b="0" dirty="0"/>
              <a:t>: The </a:t>
            </a:r>
            <a:r>
              <a:rPr lang="en-US" sz="1200" b="0" dirty="0" err="1"/>
              <a:t>Ecogi</a:t>
            </a:r>
            <a:r>
              <a:rPr lang="en-US" sz="1200" b="0" dirty="0"/>
              <a:t> technology secures a valuable product from food waste for further biogas production and serves as a high quality fertilizer. The products therefore supports parts of the value chain in the market and gas for various energy production.</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Recycling of nutrients and carbon</a:t>
            </a:r>
            <a:r>
              <a:rPr lang="en-US" sz="1200" b="0" dirty="0"/>
              <a:t>: The use of the clean </a:t>
            </a:r>
            <a:r>
              <a:rPr lang="en-US" sz="1200" b="0" dirty="0" err="1"/>
              <a:t>digestate</a:t>
            </a:r>
            <a:r>
              <a:rPr lang="en-US" sz="1200" b="0" dirty="0"/>
              <a:t> as fertilizer brings back, carbon, nitrogen, phosphorus etc.</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Production of energy:</a:t>
            </a:r>
            <a:r>
              <a:rPr lang="en-US" sz="1200" b="0" dirty="0"/>
              <a:t> The biogas production has potential for big scale and serves as an important contribution to the energy supply.</a:t>
            </a:r>
          </a:p>
          <a:p>
            <a:pPr algn="just">
              <a:lnSpc>
                <a:spcPct val="100000"/>
              </a:lnSpc>
            </a:pPr>
            <a:endParaRPr lang="en-US" sz="1200" b="0" dirty="0"/>
          </a:p>
          <a:p>
            <a:pPr algn="just">
              <a:lnSpc>
                <a:spcPct val="100000"/>
              </a:lnSpc>
            </a:pPr>
            <a:r>
              <a:rPr lang="en-US" sz="1200" dirty="0"/>
              <a:t>Investment </a:t>
            </a:r>
          </a:p>
          <a:p>
            <a:pPr algn="just">
              <a:lnSpc>
                <a:spcPct val="100000"/>
              </a:lnSpc>
            </a:pPr>
            <a:r>
              <a:rPr lang="en-US" sz="1200" b="0" dirty="0"/>
              <a:t>The investment required would be the cost of the equipment and all connected facilities to receive, treat, store (huge tank) and deliver the food waste as pulp for biogas production, including costs related to planning, construction, and ongoing support. These plants are normally constructed in connection with other waste transfer or treatment facilities to secure synergies.</a:t>
            </a:r>
          </a:p>
          <a:p>
            <a:pPr algn="just">
              <a:lnSpc>
                <a:spcPct val="100000"/>
              </a:lnSpc>
            </a:pPr>
            <a:endParaRPr lang="en-US" sz="1200" b="0" dirty="0"/>
          </a:p>
          <a:p>
            <a:pPr algn="just">
              <a:lnSpc>
                <a:spcPct val="100000"/>
              </a:lnSpc>
            </a:pPr>
            <a:r>
              <a:rPr lang="en-US" sz="1200" dirty="0"/>
              <a:t>Return on Investment </a:t>
            </a:r>
          </a:p>
          <a:p>
            <a:pPr algn="just">
              <a:lnSpc>
                <a:spcPct val="100000"/>
              </a:lnSpc>
            </a:pPr>
            <a:r>
              <a:rPr lang="en-US" sz="1200" b="0" dirty="0"/>
              <a:t>The return on investment is seen in the environmental benefits of reduced amounts of food waste and lower CO2 emissions and the economic benefits of resource substitution and energy production.</a:t>
            </a:r>
          </a:p>
          <a:p>
            <a:pPr algn="just"/>
            <a:endParaRPr lang="en-GB" sz="1200" dirty="0"/>
          </a:p>
        </p:txBody>
      </p:sp>
      <p:sp>
        <p:nvSpPr>
          <p:cNvPr id="4" name="Pladsholder til dato 3"/>
          <p:cNvSpPr>
            <a:spLocks noGrp="1"/>
          </p:cNvSpPr>
          <p:nvPr>
            <p:ph type="dt" sz="half" idx="10"/>
          </p:nvPr>
        </p:nvSpPr>
        <p:spPr/>
        <p:txBody>
          <a:bodyPr/>
          <a:lstStyle/>
          <a:p>
            <a:fld id="{77D69D65-6BBF-4F4A-A199-EEA41FADD88D}"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42</a:t>
            </a:fld>
            <a:endParaRPr lang="da-DK" dirty="0"/>
          </a:p>
        </p:txBody>
      </p:sp>
      <p:pic>
        <p:nvPicPr>
          <p:cNvPr id="9" name="Pladsholder til indhold 6"/>
          <p:cNvPicPr>
            <a:picLocks noChangeAspect="1"/>
          </p:cNvPicPr>
          <p:nvPr/>
        </p:nvPicPr>
        <p:blipFill rotWithShape="1">
          <a:blip r:embed="rId2"/>
          <a:srcRect l="1186" t="10311" r="88683" b="79374"/>
          <a:stretch/>
        </p:blipFill>
        <p:spPr>
          <a:xfrm>
            <a:off x="10414892" y="291436"/>
            <a:ext cx="1220717" cy="776820"/>
          </a:xfrm>
          <a:prstGeom prst="rect">
            <a:avLst/>
          </a:prstGeom>
        </p:spPr>
      </p:pic>
    </p:spTree>
    <p:extLst>
      <p:ext uri="{BB962C8B-B14F-4D97-AF65-F5344CB8AC3E}">
        <p14:creationId xmlns:p14="http://schemas.microsoft.com/office/powerpoint/2010/main" val="986333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214092" y="2216644"/>
            <a:ext cx="6852494" cy="2096840"/>
          </a:xfrm>
        </p:spPr>
        <p:txBody>
          <a:bodyPr/>
          <a:lstStyle/>
          <a:p>
            <a:pPr algn="l"/>
            <a:r>
              <a:rPr lang="en-GB" dirty="0"/>
              <a:t>Digitalization</a:t>
            </a:r>
          </a:p>
        </p:txBody>
      </p:sp>
      <p:sp>
        <p:nvSpPr>
          <p:cNvPr id="3" name="Pladsholder til tekst 2"/>
          <p:cNvSpPr>
            <a:spLocks noGrp="1"/>
          </p:cNvSpPr>
          <p:nvPr>
            <p:ph type="body" sz="quarter" idx="11"/>
          </p:nvPr>
        </p:nvSpPr>
        <p:spPr/>
        <p:txBody>
          <a:bodyPr/>
          <a:lstStyle/>
          <a:p>
            <a:endParaRPr lang="en-GB" dirty="0"/>
          </a:p>
        </p:txBody>
      </p:sp>
      <p:sp>
        <p:nvSpPr>
          <p:cNvPr id="4" name="Pladsholder til tekst 3"/>
          <p:cNvSpPr>
            <a:spLocks noGrp="1"/>
          </p:cNvSpPr>
          <p:nvPr>
            <p:ph type="body" sz="quarter" idx="13"/>
          </p:nvPr>
        </p:nvSpPr>
        <p:spPr/>
        <p:txBody>
          <a:bodyPr/>
          <a:lstStyle/>
          <a:p>
            <a:endParaRPr lang="en-GB" dirty="0"/>
          </a:p>
        </p:txBody>
      </p:sp>
      <p:sp>
        <p:nvSpPr>
          <p:cNvPr id="5" name="Pladsholder til dato 4"/>
          <p:cNvSpPr>
            <a:spLocks noGrp="1"/>
          </p:cNvSpPr>
          <p:nvPr>
            <p:ph type="dt" sz="half" idx="14"/>
          </p:nvPr>
        </p:nvSpPr>
        <p:spPr/>
        <p:txBody>
          <a:bodyPr/>
          <a:lstStyle/>
          <a:p>
            <a:pPr marL="0" indent="0">
              <a:lnSpc>
                <a:spcPct val="93000"/>
              </a:lnSpc>
              <a:buFont typeface="Arial" panose="020B0604020202020204" pitchFamily="34" charset="0"/>
              <a:buChar char="​"/>
            </a:pPr>
            <a:endParaRPr lang="da-DK" dirty="0"/>
          </a:p>
        </p:txBody>
      </p:sp>
      <p:sp>
        <p:nvSpPr>
          <p:cNvPr id="6" name="Pladsholder til sidefod 5"/>
          <p:cNvSpPr>
            <a:spLocks noGrp="1"/>
          </p:cNvSpPr>
          <p:nvPr>
            <p:ph type="ftr" sz="quarter" idx="15"/>
          </p:nvPr>
        </p:nvSpPr>
        <p:spPr/>
        <p:txBody>
          <a:bodyPr/>
          <a:lstStyle/>
          <a:p>
            <a:r>
              <a:rPr lang="en-US"/>
              <a:t>/ Environmental Protection Agency / Danish Circular Economy Strongholds</a:t>
            </a:r>
            <a:endParaRPr lang="da-DK" dirty="0"/>
          </a:p>
        </p:txBody>
      </p:sp>
      <p:sp>
        <p:nvSpPr>
          <p:cNvPr id="7" name="Pladsholder til slidenummer 6"/>
          <p:cNvSpPr>
            <a:spLocks noGrp="1"/>
          </p:cNvSpPr>
          <p:nvPr>
            <p:ph type="sldNum" sz="quarter" idx="16"/>
          </p:nvPr>
        </p:nvSpPr>
        <p:spPr/>
        <p:txBody>
          <a:bodyPr/>
          <a:lstStyle/>
          <a:p>
            <a:fld id="{667EC89C-17A0-4E64-A6D2-B825673CEEDF}" type="slidenum">
              <a:rPr lang="da-DK" smtClean="0"/>
              <a:pPr/>
              <a:t>43</a:t>
            </a:fld>
            <a:endParaRPr lang="da-DK" dirty="0"/>
          </a:p>
        </p:txBody>
      </p:sp>
      <p:pic>
        <p:nvPicPr>
          <p:cNvPr id="10" name="Bille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612" y="1484784"/>
            <a:ext cx="2732007" cy="1912786"/>
          </a:xfrm>
          <a:prstGeom prst="rect">
            <a:avLst/>
          </a:prstGeom>
        </p:spPr>
      </p:pic>
      <p:graphicFrame>
        <p:nvGraphicFramePr>
          <p:cNvPr id="11" name="Diagram 10"/>
          <p:cNvGraphicFramePr>
            <a:graphicFrameLocks/>
          </p:cNvGraphicFramePr>
          <p:nvPr>
            <p:extLst>
              <p:ext uri="{D42A27DB-BD31-4B8C-83A1-F6EECF244321}">
                <p14:modId xmlns:p14="http://schemas.microsoft.com/office/powerpoint/2010/main" val="2029449622"/>
              </p:ext>
            </p:extLst>
          </p:nvPr>
        </p:nvGraphicFramePr>
        <p:xfrm>
          <a:off x="-2978596" y="1519064"/>
          <a:ext cx="2764228" cy="2084196"/>
        </p:xfrm>
        <a:graphic>
          <a:graphicData uri="http://schemas.openxmlformats.org/drawingml/2006/chart">
            <c:chart xmlns:c="http://schemas.openxmlformats.org/drawingml/2006/chart" xmlns:r="http://schemas.openxmlformats.org/officeDocument/2006/relationships" r:id="rId3"/>
          </a:graphicData>
        </a:graphic>
      </p:graphicFrame>
      <p:pic>
        <p:nvPicPr>
          <p:cNvPr id="8" name="Billede 7"/>
          <p:cNvPicPr>
            <a:picLocks noChangeAspect="1"/>
          </p:cNvPicPr>
          <p:nvPr/>
        </p:nvPicPr>
        <p:blipFill>
          <a:blip r:embed="rId4"/>
          <a:stretch>
            <a:fillRect/>
          </a:stretch>
        </p:blipFill>
        <p:spPr>
          <a:xfrm>
            <a:off x="909836" y="4340918"/>
            <a:ext cx="1929600" cy="1641600"/>
          </a:xfrm>
          <a:prstGeom prst="rect">
            <a:avLst/>
          </a:prstGeom>
        </p:spPr>
      </p:pic>
      <p:pic>
        <p:nvPicPr>
          <p:cNvPr id="9" name="Billede 8"/>
          <p:cNvPicPr>
            <a:picLocks noChangeAspect="1"/>
          </p:cNvPicPr>
          <p:nvPr/>
        </p:nvPicPr>
        <p:blipFill>
          <a:blip r:embed="rId5"/>
          <a:stretch>
            <a:fillRect/>
          </a:stretch>
        </p:blipFill>
        <p:spPr>
          <a:xfrm>
            <a:off x="909836" y="2410692"/>
            <a:ext cx="1929600" cy="1666473"/>
          </a:xfrm>
          <a:prstGeom prst="rect">
            <a:avLst/>
          </a:prstGeom>
        </p:spPr>
      </p:pic>
      <p:pic>
        <p:nvPicPr>
          <p:cNvPr id="15" name="Billede 14"/>
          <p:cNvPicPr>
            <a:picLocks noChangeAspect="1"/>
          </p:cNvPicPr>
          <p:nvPr/>
        </p:nvPicPr>
        <p:blipFill>
          <a:blip r:embed="rId6"/>
          <a:stretch>
            <a:fillRect/>
          </a:stretch>
        </p:blipFill>
        <p:spPr>
          <a:xfrm>
            <a:off x="891927" y="515292"/>
            <a:ext cx="1929600" cy="1631647"/>
          </a:xfrm>
          <a:prstGeom prst="rect">
            <a:avLst/>
          </a:prstGeom>
        </p:spPr>
      </p:pic>
    </p:spTree>
    <p:extLst>
      <p:ext uri="{BB962C8B-B14F-4D97-AF65-F5344CB8AC3E}">
        <p14:creationId xmlns:p14="http://schemas.microsoft.com/office/powerpoint/2010/main" val="3634609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t>Digitalisation</a:t>
            </a:r>
          </a:p>
        </p:txBody>
      </p:sp>
      <p:sp>
        <p:nvSpPr>
          <p:cNvPr id="3" name="Pladsholder til indhold 2"/>
          <p:cNvSpPr>
            <a:spLocks noGrp="1"/>
          </p:cNvSpPr>
          <p:nvPr>
            <p:ph idx="1"/>
          </p:nvPr>
        </p:nvSpPr>
        <p:spPr>
          <a:xfrm>
            <a:off x="651515" y="1091944"/>
            <a:ext cx="7891167" cy="1440159"/>
          </a:xfrm>
        </p:spPr>
        <p:txBody>
          <a:bodyPr/>
          <a:lstStyle/>
          <a:p>
            <a:pPr algn="just">
              <a:lnSpc>
                <a:spcPct val="100000"/>
              </a:lnSpc>
            </a:pPr>
            <a:r>
              <a:rPr lang="en-GB" sz="1200" dirty="0"/>
              <a:t>Digitalisation: A Catalyst for Circular Economy</a:t>
            </a:r>
          </a:p>
          <a:p>
            <a:pPr algn="just">
              <a:lnSpc>
                <a:spcPct val="100000"/>
              </a:lnSpc>
            </a:pPr>
            <a:r>
              <a:rPr lang="en-GB" sz="1200" b="0" dirty="0">
                <a:solidFill>
                  <a:schemeClr val="tx1"/>
                </a:solidFill>
              </a:rPr>
              <a:t>Digitalisation is a powerful catalyst within the circular economy, enabling the seamless flow of product information, enhancing the integration of value chains, and facilitating the development of circular systems. This digital transformation transcends traditional production and consumption boundaries, influencing waste management systems, resource allocation, and societal behaviours. </a:t>
            </a:r>
          </a:p>
          <a:p>
            <a:pPr algn="just">
              <a:lnSpc>
                <a:spcPct val="100000"/>
              </a:lnSpc>
            </a:pPr>
            <a:endParaRPr lang="en-GB" sz="1200" b="0" dirty="0">
              <a:solidFill>
                <a:schemeClr val="tx1"/>
              </a:solidFill>
            </a:endParaRPr>
          </a:p>
          <a:p>
            <a:pPr algn="just">
              <a:lnSpc>
                <a:spcPct val="100000"/>
              </a:lnSpc>
            </a:pPr>
            <a:r>
              <a:rPr lang="en-GB" sz="1200" b="0" dirty="0">
                <a:solidFill>
                  <a:schemeClr val="tx1"/>
                </a:solidFill>
              </a:rPr>
              <a:t>Denmark, with its high digital maturity, is spearheading this paradigm shift. Through the deployment of innovative digital tools, the application of intelligent data management systems, and the formulation of visionary digital strategies, Denmark is transitioning from a linear "take-make-waste" model to a more circular "reduce-reuse-recycle" model. This digitalisation not only minimises environmental impact but also generates new opportunities in the global circular economy.</a:t>
            </a:r>
          </a:p>
          <a:p>
            <a:pPr algn="just">
              <a:buNone/>
            </a:pPr>
            <a:endParaRPr lang="en-US" sz="1200" b="0" dirty="0"/>
          </a:p>
        </p:txBody>
      </p:sp>
      <p:sp>
        <p:nvSpPr>
          <p:cNvPr id="4" name="Pladsholder til dato 3"/>
          <p:cNvSpPr>
            <a:spLocks noGrp="1"/>
          </p:cNvSpPr>
          <p:nvPr>
            <p:ph type="dt" sz="half" idx="10"/>
          </p:nvPr>
        </p:nvSpPr>
        <p:spPr/>
        <p:txBody>
          <a:bodyPr/>
          <a:lstStyle/>
          <a:p>
            <a:fld id="{2ED3A7B6-6EE9-4AE5-8F33-84A303093E39}"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44</a:t>
            </a:fld>
            <a:endParaRPr lang="da-DK" dirty="0"/>
          </a:p>
        </p:txBody>
      </p:sp>
      <p:sp>
        <p:nvSpPr>
          <p:cNvPr id="7" name="Tekstfelt 6"/>
          <p:cNvSpPr txBox="1"/>
          <p:nvPr/>
        </p:nvSpPr>
        <p:spPr>
          <a:xfrm>
            <a:off x="655404" y="3408572"/>
            <a:ext cx="7891167" cy="2753382"/>
          </a:xfrm>
          <a:prstGeom prst="rect">
            <a:avLst/>
          </a:prstGeom>
          <a:noFill/>
        </p:spPr>
        <p:txBody>
          <a:bodyPr wrap="square" lIns="0" tIns="0" rIns="0" bIns="0" rtlCol="0">
            <a:spAutoFit/>
          </a:bodyPr>
          <a:lstStyle/>
          <a:p>
            <a:pPr lvl="0" algn="just">
              <a:lnSpc>
                <a:spcPct val="91000"/>
              </a:lnSpc>
              <a:buFont typeface="Arial" panose="020B0604020202020204" pitchFamily="34" charset="0"/>
              <a:buChar char="​"/>
            </a:pPr>
            <a:r>
              <a:rPr lang="en-US" sz="1200" b="1" dirty="0">
                <a:solidFill>
                  <a:srgbClr val="00874B"/>
                </a:solidFill>
              </a:rPr>
              <a:t>Key Aspects of Danish </a:t>
            </a:r>
            <a:r>
              <a:rPr lang="en-US" sz="1200" b="1" dirty="0" err="1">
                <a:solidFill>
                  <a:srgbClr val="00874B"/>
                </a:solidFill>
              </a:rPr>
              <a:t>Digitalisation</a:t>
            </a:r>
            <a:r>
              <a:rPr lang="en-US" sz="1200" b="1" dirty="0">
                <a:solidFill>
                  <a:srgbClr val="00874B"/>
                </a:solidFill>
              </a:rPr>
              <a:t> in Circular Economy</a:t>
            </a:r>
          </a:p>
          <a:p>
            <a:pPr lvl="0" algn="just">
              <a:buFont typeface="Arial" panose="020B0604020202020204" pitchFamily="34" charset="0"/>
              <a:buChar char="​"/>
            </a:pPr>
            <a:r>
              <a:rPr lang="en-US" sz="1200" dirty="0"/>
              <a:t>Denmark is one of the most </a:t>
            </a:r>
            <a:r>
              <a:rPr lang="en-US" sz="1200" dirty="0" err="1"/>
              <a:t>digitalised</a:t>
            </a:r>
            <a:r>
              <a:rPr lang="en-US" sz="1200" dirty="0"/>
              <a:t> countries in the world, ranking at the top in the Digital Economy and Society Index. The country's digital prowess is evident across various sectors, from public services to the private sector.</a:t>
            </a:r>
          </a:p>
          <a:p>
            <a:pPr lvl="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b="1" dirty="0"/>
              <a:t>Digital Integration:</a:t>
            </a:r>
            <a:r>
              <a:rPr lang="en-US" sz="1200" dirty="0"/>
              <a:t> Several Danish firms are leaders in integrating digital solutions within their operations. These integrations significantly enhance systems efficiency and resource </a:t>
            </a:r>
            <a:r>
              <a:rPr lang="en-US" sz="1200" dirty="0" err="1"/>
              <a:t>optimisation</a:t>
            </a:r>
            <a:r>
              <a:rPr lang="en-US" sz="1200" dirty="0"/>
              <a:t>. </a:t>
            </a:r>
          </a:p>
          <a:p>
            <a:pPr marL="285750" lvl="0" indent="-28575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b="1" dirty="0"/>
              <a:t>Data Management</a:t>
            </a:r>
            <a:r>
              <a:rPr lang="en-US" sz="1200" dirty="0"/>
              <a:t>: The industry is highly conscious of data usage, striving to </a:t>
            </a:r>
            <a:r>
              <a:rPr lang="en-US" sz="1200" dirty="0" err="1"/>
              <a:t>maximise</a:t>
            </a:r>
            <a:r>
              <a:rPr lang="en-US" sz="1200" dirty="0"/>
              <a:t> its potential and </a:t>
            </a:r>
            <a:r>
              <a:rPr lang="en-US" sz="1200" dirty="0" err="1"/>
              <a:t>optimise</a:t>
            </a:r>
            <a:r>
              <a:rPr lang="en-US" sz="1200" dirty="0"/>
              <a:t> digital resources. This is reflected in the implementation of advanced data management systems. </a:t>
            </a:r>
          </a:p>
          <a:p>
            <a:pPr marL="285750" lvl="0" indent="-28575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b="1" dirty="0"/>
              <a:t>Forward-thinking Strategies</a:t>
            </a:r>
            <a:r>
              <a:rPr lang="en-US" sz="1200" dirty="0"/>
              <a:t>: Denmark's continuous implementation of progressive </a:t>
            </a:r>
            <a:r>
              <a:rPr lang="en-US" sz="1200" dirty="0" err="1"/>
              <a:t>digitalisation</a:t>
            </a:r>
            <a:r>
              <a:rPr lang="en-US" sz="1200" dirty="0"/>
              <a:t> strategies leads to a highly </a:t>
            </a:r>
            <a:r>
              <a:rPr lang="en-US" sz="1200" dirty="0" err="1"/>
              <a:t>digitalised</a:t>
            </a:r>
            <a:r>
              <a:rPr lang="en-US" sz="1200" dirty="0"/>
              <a:t> society, promoting the seamless flow of information. </a:t>
            </a:r>
          </a:p>
          <a:p>
            <a:pPr marL="285750" lvl="0" indent="-285750" algn="just">
              <a:buFont typeface="Arial" panose="020B0604020202020204" pitchFamily="34" charset="0"/>
              <a:buChar char="•"/>
            </a:pPr>
            <a:endParaRPr lang="en-US" sz="1200" dirty="0"/>
          </a:p>
          <a:p>
            <a:pPr marL="285750" lvl="0" indent="-285750" algn="just">
              <a:buFont typeface="Arial" panose="020B0604020202020204" pitchFamily="34" charset="0"/>
              <a:buChar char="•"/>
            </a:pPr>
            <a:r>
              <a:rPr lang="en-US" sz="1200" b="1" dirty="0"/>
              <a:t>Regulatory Compliance: </a:t>
            </a:r>
            <a:r>
              <a:rPr lang="en-US" sz="1200" dirty="0"/>
              <a:t>Danish digital companies are responsive to EU's digital regulations, demonstrating their commitment to sustainability and adherence to international standards.</a:t>
            </a:r>
            <a:endParaRPr lang="en-GB" sz="1200" dirty="0"/>
          </a:p>
        </p:txBody>
      </p:sp>
      <p:sp>
        <p:nvSpPr>
          <p:cNvPr id="8" name="Rektangel 7"/>
          <p:cNvSpPr/>
          <p:nvPr/>
        </p:nvSpPr>
        <p:spPr>
          <a:xfrm>
            <a:off x="8902724" y="0"/>
            <a:ext cx="3286101" cy="685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200" dirty="0"/>
          </a:p>
        </p:txBody>
      </p:sp>
      <p:sp>
        <p:nvSpPr>
          <p:cNvPr id="9" name="Tekstfelt 8"/>
          <p:cNvSpPr txBox="1"/>
          <p:nvPr/>
        </p:nvSpPr>
        <p:spPr>
          <a:xfrm>
            <a:off x="9177622" y="1091944"/>
            <a:ext cx="2736304" cy="3693319"/>
          </a:xfrm>
          <a:prstGeom prst="rect">
            <a:avLst/>
          </a:prstGeom>
          <a:noFill/>
        </p:spPr>
        <p:txBody>
          <a:bodyPr wrap="square" lIns="0" tIns="0" rIns="0" bIns="0" rtlCol="0">
            <a:spAutoFit/>
          </a:bodyPr>
          <a:lstStyle/>
          <a:p>
            <a:pPr algn="ctr"/>
            <a:r>
              <a:rPr lang="en-GB" sz="1200" b="1" dirty="0">
                <a:solidFill>
                  <a:schemeClr val="bg1"/>
                </a:solidFill>
              </a:rPr>
              <a:t>Drivers for a possible market</a:t>
            </a:r>
          </a:p>
          <a:p>
            <a:pPr algn="ctr"/>
            <a:endParaRPr lang="en-GB" sz="1200" u="sng" dirty="0">
              <a:solidFill>
                <a:schemeClr val="bg1"/>
              </a:solidFill>
            </a:endParaRPr>
          </a:p>
          <a:p>
            <a:pPr algn="just"/>
            <a:r>
              <a:rPr lang="en-GB" sz="1200" dirty="0">
                <a:solidFill>
                  <a:schemeClr val="bg1"/>
                </a:solidFill>
              </a:rPr>
              <a:t>Within the EU digitalisation is integrated into all the EU regulations on circular economy and waste management, creating a strong demand for digital solutions that can ease the implementation of environmental requirements of the EU. This include data management, life cycle assessment and digital product passport.</a:t>
            </a:r>
          </a:p>
          <a:p>
            <a:pPr algn="just"/>
            <a:endParaRPr lang="en-GB" sz="1200" dirty="0">
              <a:solidFill>
                <a:schemeClr val="bg1"/>
              </a:solidFill>
            </a:endParaRPr>
          </a:p>
          <a:p>
            <a:pPr algn="just"/>
            <a:r>
              <a:rPr lang="en-GB" sz="1200" dirty="0">
                <a:solidFill>
                  <a:schemeClr val="bg1"/>
                </a:solidFill>
              </a:rPr>
              <a:t>International markets for digital solutions on CE and waste is very much depending on the general level of digitalisation in the country. Often the opportunities for digitalisation are running ahead of the political will to react on waste and resource recycling.</a:t>
            </a:r>
          </a:p>
        </p:txBody>
      </p:sp>
    </p:spTree>
    <p:extLst>
      <p:ext uri="{BB962C8B-B14F-4D97-AF65-F5344CB8AC3E}">
        <p14:creationId xmlns:p14="http://schemas.microsoft.com/office/powerpoint/2010/main" val="1973996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908720"/>
            <a:ext cx="4078938" cy="5949280"/>
          </a:xfrm>
        </p:spPr>
        <p:txBody>
          <a:bodyPr/>
          <a:lstStyle/>
          <a:p>
            <a:pPr algn="just">
              <a:lnSpc>
                <a:spcPct val="100000"/>
              </a:lnSpc>
            </a:pPr>
            <a:r>
              <a:rPr lang="en-US" dirty="0"/>
              <a:t>Accustomed to the digital</a:t>
            </a:r>
          </a:p>
          <a:p>
            <a:pPr algn="just">
              <a:lnSpc>
                <a:spcPct val="100000"/>
              </a:lnSpc>
            </a:pPr>
            <a:r>
              <a:rPr lang="en-US" sz="1200" b="0" dirty="0"/>
              <a:t>In Denmark, firms are accustomed to operating within highly </a:t>
            </a:r>
            <a:r>
              <a:rPr lang="en-US" sz="1200" b="0" dirty="0" err="1"/>
              <a:t>digitalised</a:t>
            </a:r>
            <a:r>
              <a:rPr lang="en-US" sz="1200" b="0" dirty="0"/>
              <a:t> systems, a practice that significantly benefits the circular economy. This digital proficiency, coupled with Denmark's high ranking in the Digital Economy and Society Index, facilitates efficient data management, seamless information flow, and innovative digital solutions</a:t>
            </a:r>
            <a:br>
              <a:rPr lang="en-US" sz="1300" b="0" dirty="0"/>
            </a:br>
            <a:endParaRPr lang="en-US" sz="1300" b="0" dirty="0"/>
          </a:p>
          <a:p>
            <a:pPr algn="just">
              <a:lnSpc>
                <a:spcPct val="100000"/>
              </a:lnSpc>
            </a:pPr>
            <a:r>
              <a:rPr lang="en-US" dirty="0"/>
              <a:t>Data analysis</a:t>
            </a:r>
          </a:p>
          <a:p>
            <a:pPr algn="just">
              <a:lnSpc>
                <a:spcPct val="100000"/>
              </a:lnSpc>
            </a:pPr>
            <a:r>
              <a:rPr lang="en-US" sz="1200" b="0" dirty="0"/>
              <a:t>Advanced analytics are used to transform complex waste data into practical insights in Denmark's circular economy, </a:t>
            </a:r>
            <a:r>
              <a:rPr lang="en-US" sz="1200" b="0" dirty="0" err="1"/>
              <a:t>optimising</a:t>
            </a:r>
            <a:r>
              <a:rPr lang="en-US" sz="1200" b="0" dirty="0"/>
              <a:t> resource use and enhancing waste management practices. Additionally, predictive models are developed to help forecast waste generation patterns, enabling proactive planning and decision-making for a more sustainable future.</a:t>
            </a:r>
          </a:p>
          <a:p>
            <a:pPr algn="just"/>
            <a:endParaRPr lang="en-US" sz="1300" b="0" dirty="0"/>
          </a:p>
          <a:p>
            <a:pPr algn="just"/>
            <a:endParaRPr lang="en-US" sz="1300" b="0" dirty="0"/>
          </a:p>
          <a:p>
            <a:pPr algn="just"/>
            <a:endParaRPr lang="en-GB" sz="1300" b="0" dirty="0"/>
          </a:p>
        </p:txBody>
      </p:sp>
      <p:sp>
        <p:nvSpPr>
          <p:cNvPr id="6" name="Pladsholder til tekst 5"/>
          <p:cNvSpPr>
            <a:spLocks noGrp="1"/>
          </p:cNvSpPr>
          <p:nvPr>
            <p:ph type="body" sz="quarter" idx="17"/>
          </p:nvPr>
        </p:nvSpPr>
        <p:spPr>
          <a:xfrm>
            <a:off x="4054943" y="908720"/>
            <a:ext cx="4078938" cy="5949280"/>
          </a:xfrm>
        </p:spPr>
        <p:txBody>
          <a:bodyPr/>
          <a:lstStyle/>
          <a:p>
            <a:pPr algn="just">
              <a:lnSpc>
                <a:spcPct val="100000"/>
              </a:lnSpc>
            </a:pPr>
            <a:r>
              <a:rPr lang="en-US" dirty="0"/>
              <a:t>Digital tools</a:t>
            </a:r>
          </a:p>
          <a:p>
            <a:pPr algn="just">
              <a:lnSpc>
                <a:spcPct val="100000"/>
              </a:lnSpc>
            </a:pPr>
            <a:r>
              <a:rPr lang="en-US" sz="1200" b="0" dirty="0"/>
              <a:t>Danish firms have developed a variety of digital tools to support the circular economy. These include creating intelligent software systems that can manage complex tasks for public services; digital solutions for waste management, including software for tracking waste collection and disposal, and systems for managing recycling processes; and development of digital platforms that facilitates reuse operations.</a:t>
            </a:r>
          </a:p>
          <a:p>
            <a:pPr algn="just"/>
            <a:endParaRPr lang="en-US" dirty="0"/>
          </a:p>
          <a:p>
            <a:pPr algn="just"/>
            <a:endParaRPr lang="en-US" dirty="0"/>
          </a:p>
        </p:txBody>
      </p:sp>
      <p:sp>
        <p:nvSpPr>
          <p:cNvPr id="7" name="Pladsholder til tekst 6"/>
          <p:cNvSpPr>
            <a:spLocks noGrp="1"/>
          </p:cNvSpPr>
          <p:nvPr>
            <p:ph type="body" sz="quarter" idx="18"/>
          </p:nvPr>
        </p:nvSpPr>
        <p:spPr>
          <a:xfrm>
            <a:off x="8109887" y="908720"/>
            <a:ext cx="4078938" cy="5949279"/>
          </a:xfrm>
        </p:spPr>
        <p:txBody>
          <a:bodyPr/>
          <a:lstStyle/>
          <a:p>
            <a:pPr algn="just">
              <a:lnSpc>
                <a:spcPct val="100000"/>
              </a:lnSpc>
            </a:pPr>
            <a:r>
              <a:rPr lang="en-US" dirty="0">
                <a:solidFill>
                  <a:schemeClr val="bg1"/>
                </a:solidFill>
              </a:rPr>
              <a:t>Deposit system</a:t>
            </a:r>
          </a:p>
          <a:p>
            <a:pPr algn="just">
              <a:lnSpc>
                <a:spcPct val="100000"/>
              </a:lnSpc>
            </a:pPr>
            <a:r>
              <a:rPr lang="en-US" sz="1200" b="0" dirty="0">
                <a:solidFill>
                  <a:schemeClr val="bg1"/>
                </a:solidFill>
              </a:rPr>
              <a:t>The Danish deposit system is acclaimed for its effectiveness in promoting a circular economy, which means that resources are reused and recycled to the greatest extent possible. The system achieved a return rate of 92% in 2022, a figure that's among the highest in the world. The system's operation costs are offset by the revenue generated from recycling, which has allowed the system to operate with a zero fee for single-use packaging. Moreover, the Danish deposit system is on a path towards becoming 100% circular, an ambition supported by a continued focus on operational efficiency and optimization.</a:t>
            </a: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45</a:t>
            </a:fld>
            <a:endParaRPr lang="da-DK" dirty="0"/>
          </a:p>
        </p:txBody>
      </p:sp>
      <p:sp>
        <p:nvSpPr>
          <p:cNvPr id="10" name="Pladsholder til dato 9"/>
          <p:cNvSpPr>
            <a:spLocks noGrp="1"/>
          </p:cNvSpPr>
          <p:nvPr>
            <p:ph type="dt" sz="half" idx="12"/>
          </p:nvPr>
        </p:nvSpPr>
        <p:spPr/>
        <p:txBody>
          <a:bodyPr/>
          <a:lstStyle/>
          <a:p>
            <a:fld id="{D4957B34-C9C1-4D9B-9D52-9CAFB8E20384}" type="datetime3">
              <a:rPr lang="en-GB" smtClean="0"/>
              <a:t>27 October, 2025</a:t>
            </a:fld>
            <a:endParaRPr lang="da-DK" dirty="0"/>
          </a:p>
        </p:txBody>
      </p:sp>
    </p:spTree>
    <p:extLst>
      <p:ext uri="{BB962C8B-B14F-4D97-AF65-F5344CB8AC3E}">
        <p14:creationId xmlns:p14="http://schemas.microsoft.com/office/powerpoint/2010/main" val="2774047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r>
              <a:rPr lang="da-DK" sz="4000" dirty="0"/>
              <a:t>Knowledge</a:t>
            </a:r>
          </a:p>
          <a:p>
            <a:endParaRPr lang="en-GB" dirty="0"/>
          </a:p>
          <a:p>
            <a:endParaRPr lang="en-GB" dirty="0"/>
          </a:p>
        </p:txBody>
      </p:sp>
      <p:sp>
        <p:nvSpPr>
          <p:cNvPr id="3" name="Pladsholder til tekst 2"/>
          <p:cNvSpPr>
            <a:spLocks noGrp="1"/>
          </p:cNvSpPr>
          <p:nvPr>
            <p:ph type="body" sz="quarter" idx="14"/>
          </p:nvPr>
        </p:nvSpPr>
        <p:spPr/>
        <p:txBody>
          <a:bodyPr/>
          <a:lstStyle/>
          <a:p>
            <a:r>
              <a:rPr lang="en-GB" sz="4000" dirty="0"/>
              <a:t>Technology</a:t>
            </a:r>
          </a:p>
        </p:txBody>
      </p:sp>
      <p:sp>
        <p:nvSpPr>
          <p:cNvPr id="4" name="Pladsholder til tekst 3"/>
          <p:cNvSpPr>
            <a:spLocks noGrp="1"/>
          </p:cNvSpPr>
          <p:nvPr>
            <p:ph type="body" sz="quarter" idx="15"/>
          </p:nvPr>
        </p:nvSpPr>
        <p:spPr/>
        <p:txBody>
          <a:bodyPr/>
          <a:lstStyle/>
          <a:p>
            <a:r>
              <a:rPr lang="da-DK" sz="4000" dirty="0">
                <a:solidFill>
                  <a:schemeClr val="bg1"/>
                </a:solidFill>
              </a:rPr>
              <a:t>Systems</a:t>
            </a:r>
          </a:p>
          <a:p>
            <a:endParaRPr lang="en-GB" dirty="0"/>
          </a:p>
        </p:txBody>
      </p:sp>
      <p:sp>
        <p:nvSpPr>
          <p:cNvPr id="5" name="Pladsholder til tekst 4"/>
          <p:cNvSpPr>
            <a:spLocks noGrp="1"/>
          </p:cNvSpPr>
          <p:nvPr>
            <p:ph type="body" sz="quarter" idx="16"/>
          </p:nvPr>
        </p:nvSpPr>
        <p:spPr>
          <a:xfrm>
            <a:off x="-27239" y="980728"/>
            <a:ext cx="4078938" cy="5877272"/>
          </a:xfrm>
        </p:spPr>
        <p:txBody>
          <a:bodyPr/>
          <a:lstStyle/>
          <a:p>
            <a:r>
              <a:rPr lang="en-US" dirty="0"/>
              <a:t>Accustomed to the digital</a:t>
            </a:r>
          </a:p>
          <a:p>
            <a:pPr marL="285750" indent="-285750">
              <a:buFont typeface="Arial" panose="020B0604020202020204" pitchFamily="34" charset="0"/>
              <a:buChar char="•"/>
            </a:pPr>
            <a:r>
              <a:rPr lang="en-US" sz="1400" b="0" dirty="0"/>
              <a:t>Most Danish firms</a:t>
            </a:r>
            <a:br>
              <a:rPr lang="en-US" sz="1300" b="0" dirty="0"/>
            </a:br>
            <a:endParaRPr lang="en-US" sz="1300" b="0" dirty="0"/>
          </a:p>
          <a:p>
            <a:r>
              <a:rPr lang="en-US" dirty="0"/>
              <a:t>Data analysis</a:t>
            </a:r>
          </a:p>
          <a:p>
            <a:pPr marL="285750" indent="-285750">
              <a:buFont typeface="Arial" panose="020B0604020202020204" pitchFamily="34" charset="0"/>
              <a:buChar char="•"/>
            </a:pPr>
            <a:r>
              <a:rPr lang="da-DK" sz="1400" b="0" dirty="0" err="1"/>
              <a:t>Sweco</a:t>
            </a:r>
            <a:endParaRPr lang="da-DK" sz="1400" b="0" dirty="0"/>
          </a:p>
          <a:p>
            <a:pPr marL="285750" indent="-285750">
              <a:buFont typeface="Arial" panose="020B0604020202020204" pitchFamily="34" charset="0"/>
              <a:buChar char="•"/>
            </a:pPr>
            <a:r>
              <a:rPr lang="da-DK" sz="1400" b="0" dirty="0"/>
              <a:t>COWI</a:t>
            </a:r>
          </a:p>
          <a:p>
            <a:pPr marL="285750" indent="-285750">
              <a:buFont typeface="Arial" panose="020B0604020202020204" pitchFamily="34" charset="0"/>
              <a:buChar char="•"/>
            </a:pPr>
            <a:r>
              <a:rPr lang="da-DK" sz="1400" b="0" dirty="0"/>
              <a:t>Rambøll</a:t>
            </a:r>
          </a:p>
          <a:p>
            <a:pPr marL="285750" indent="-285750">
              <a:buFont typeface="Arial" panose="020B0604020202020204" pitchFamily="34" charset="0"/>
              <a:buChar char="•"/>
            </a:pPr>
            <a:r>
              <a:rPr lang="da-DK" sz="1400" b="0" dirty="0" err="1"/>
              <a:t>Milva</a:t>
            </a:r>
            <a:endParaRPr lang="da-DK" sz="1400" b="0" dirty="0"/>
          </a:p>
          <a:p>
            <a:pPr marL="285750" indent="-285750">
              <a:buFont typeface="Arial" panose="020B0604020202020204" pitchFamily="34" charset="0"/>
              <a:buChar char="•"/>
            </a:pPr>
            <a:r>
              <a:rPr lang="da-DK" sz="1400" b="0" dirty="0" err="1"/>
              <a:t>Econet</a:t>
            </a:r>
            <a:endParaRPr lang="da-DK" sz="1400" b="0" dirty="0"/>
          </a:p>
          <a:p>
            <a:pPr marL="285750" indent="-285750">
              <a:buFont typeface="Arial" panose="020B0604020202020204" pitchFamily="34" charset="0"/>
              <a:buChar char="•"/>
            </a:pPr>
            <a:r>
              <a:rPr lang="da-DK" sz="1400" b="0" dirty="0"/>
              <a:t>JHN Processor</a:t>
            </a:r>
          </a:p>
          <a:p>
            <a:pPr marL="285750" indent="-285750">
              <a:buFont typeface="Arial" panose="020B0604020202020204" pitchFamily="34" charset="0"/>
              <a:buChar char="•"/>
            </a:pPr>
            <a:r>
              <a:rPr lang="da-DK" sz="1400" b="0" dirty="0"/>
              <a:t>Dansk Miljøportal</a:t>
            </a:r>
          </a:p>
          <a:p>
            <a:pPr marL="285750" indent="-285750">
              <a:buFont typeface="Arial" panose="020B0604020202020204" pitchFamily="34" charset="0"/>
              <a:buChar char="•"/>
            </a:pPr>
            <a:r>
              <a:rPr lang="da-DK" sz="1400" b="0" dirty="0" err="1"/>
              <a:t>Twin</a:t>
            </a:r>
            <a:r>
              <a:rPr lang="da-DK" sz="1400" b="0" dirty="0"/>
              <a:t> Transition</a:t>
            </a:r>
          </a:p>
          <a:p>
            <a:pPr marL="285750" indent="-285750">
              <a:buFont typeface="Arial" panose="020B0604020202020204" pitchFamily="34" charset="0"/>
              <a:buChar char="•"/>
            </a:pPr>
            <a:endParaRPr lang="en-US" sz="1300" b="0" dirty="0"/>
          </a:p>
          <a:p>
            <a:endParaRPr lang="en-US" sz="1300" b="0" dirty="0"/>
          </a:p>
          <a:p>
            <a:endParaRPr lang="en-GB" sz="1300" b="0" dirty="0"/>
          </a:p>
        </p:txBody>
      </p:sp>
      <p:sp>
        <p:nvSpPr>
          <p:cNvPr id="6" name="Pladsholder til tekst 5"/>
          <p:cNvSpPr>
            <a:spLocks noGrp="1"/>
          </p:cNvSpPr>
          <p:nvPr>
            <p:ph type="body" sz="quarter" idx="17"/>
          </p:nvPr>
        </p:nvSpPr>
        <p:spPr>
          <a:xfrm>
            <a:off x="4054943" y="980728"/>
            <a:ext cx="4078938" cy="5877272"/>
          </a:xfrm>
        </p:spPr>
        <p:txBody>
          <a:bodyPr/>
          <a:lstStyle/>
          <a:p>
            <a:r>
              <a:rPr lang="en-US" dirty="0"/>
              <a:t>Digital tools</a:t>
            </a:r>
          </a:p>
          <a:p>
            <a:pPr marL="285750" indent="-285750">
              <a:buFont typeface="Arial" panose="020B0604020202020204" pitchFamily="34" charset="0"/>
              <a:buChar char="•"/>
            </a:pPr>
            <a:r>
              <a:rPr lang="da-DK" sz="1400" b="0" dirty="0" err="1"/>
              <a:t>cBrain</a:t>
            </a:r>
            <a:endParaRPr lang="da-DK" sz="1400" b="0" dirty="0"/>
          </a:p>
          <a:p>
            <a:pPr marL="285750" indent="-285750">
              <a:buFont typeface="Arial" panose="020B0604020202020204" pitchFamily="34" charset="0"/>
              <a:buChar char="•"/>
            </a:pPr>
            <a:r>
              <a:rPr lang="da-DK" sz="1400" b="0" dirty="0"/>
              <a:t>Poul Tarp</a:t>
            </a:r>
          </a:p>
          <a:p>
            <a:pPr marL="285750" indent="-285750">
              <a:buFont typeface="Arial" panose="020B0604020202020204" pitchFamily="34" charset="0"/>
              <a:buChar char="•"/>
            </a:pPr>
            <a:r>
              <a:rPr lang="da-DK" sz="1400" b="0" dirty="0"/>
              <a:t>AMCS Gruppen</a:t>
            </a:r>
          </a:p>
          <a:p>
            <a:pPr marL="285750" indent="-285750">
              <a:buFont typeface="Arial" panose="020B0604020202020204" pitchFamily="34" charset="0"/>
              <a:buChar char="•"/>
            </a:pPr>
            <a:r>
              <a:rPr lang="da-DK" sz="1400" b="0" dirty="0"/>
              <a:t>Open </a:t>
            </a:r>
            <a:r>
              <a:rPr lang="da-DK" sz="1400" b="0" dirty="0" err="1"/>
              <a:t>Experience</a:t>
            </a:r>
            <a:endParaRPr lang="da-DK" sz="1400" b="0" dirty="0"/>
          </a:p>
          <a:p>
            <a:pPr marL="285750" indent="-285750">
              <a:buFont typeface="Arial" panose="020B0604020202020204" pitchFamily="34" charset="0"/>
              <a:buChar char="•"/>
            </a:pPr>
            <a:r>
              <a:rPr lang="da-DK" sz="1400" b="0" dirty="0" err="1"/>
              <a:t>Wastecontrol</a:t>
            </a:r>
            <a:endParaRPr lang="da-DK" sz="1400" b="0" dirty="0"/>
          </a:p>
          <a:p>
            <a:pPr marL="285750" indent="-285750">
              <a:buFont typeface="Arial" panose="020B0604020202020204" pitchFamily="34" charset="0"/>
              <a:buChar char="•"/>
            </a:pPr>
            <a:r>
              <a:rPr lang="da-DK" sz="1400" b="0" dirty="0" err="1"/>
              <a:t>Nordsense</a:t>
            </a:r>
            <a:endParaRPr lang="da-DK" sz="1400" b="0" dirty="0"/>
          </a:p>
          <a:p>
            <a:pPr marL="285750" indent="-285750">
              <a:buFont typeface="Arial" panose="020B0604020202020204" pitchFamily="34" charset="0"/>
              <a:buChar char="•"/>
            </a:pPr>
            <a:r>
              <a:rPr lang="da-DK" sz="1400" b="0" dirty="0"/>
              <a:t>Maacks</a:t>
            </a:r>
          </a:p>
          <a:p>
            <a:pPr marL="285750" indent="-285750">
              <a:buFont typeface="Arial" panose="020B0604020202020204" pitchFamily="34" charset="0"/>
              <a:buChar char="•"/>
            </a:pPr>
            <a:r>
              <a:rPr lang="en-US" sz="1400" b="0" dirty="0"/>
              <a:t>Circle Bank</a:t>
            </a:r>
          </a:p>
          <a:p>
            <a:endParaRPr lang="en-US" dirty="0"/>
          </a:p>
          <a:p>
            <a:pPr marL="285750" indent="-285750">
              <a:buFont typeface="Arial" panose="020B0604020202020204" pitchFamily="34" charset="0"/>
              <a:buChar char="•"/>
            </a:pPr>
            <a:endParaRPr lang="da-DK" sz="1400" dirty="0"/>
          </a:p>
          <a:p>
            <a:endParaRPr lang="en-US" dirty="0"/>
          </a:p>
        </p:txBody>
      </p:sp>
      <p:sp>
        <p:nvSpPr>
          <p:cNvPr id="7" name="Pladsholder til tekst 6"/>
          <p:cNvSpPr>
            <a:spLocks noGrp="1"/>
          </p:cNvSpPr>
          <p:nvPr>
            <p:ph type="body" sz="quarter" idx="18"/>
          </p:nvPr>
        </p:nvSpPr>
        <p:spPr>
          <a:xfrm>
            <a:off x="8109887" y="980728"/>
            <a:ext cx="4078938" cy="5877271"/>
          </a:xfrm>
        </p:spPr>
        <p:txBody>
          <a:bodyPr/>
          <a:lstStyle/>
          <a:p>
            <a:r>
              <a:rPr lang="en-US" dirty="0">
                <a:solidFill>
                  <a:schemeClr val="bg1"/>
                </a:solidFill>
              </a:rPr>
              <a:t>Deposit system</a:t>
            </a:r>
          </a:p>
          <a:p>
            <a:pPr marL="285750" indent="-285750">
              <a:buFont typeface="Arial" panose="020B0604020202020204" pitchFamily="34" charset="0"/>
              <a:buChar char="•"/>
            </a:pPr>
            <a:r>
              <a:rPr lang="da-DK" sz="1400" b="0" dirty="0">
                <a:solidFill>
                  <a:schemeClr val="bg1"/>
                </a:solidFill>
              </a:rPr>
              <a:t>Dansk Retursystem</a:t>
            </a:r>
          </a:p>
        </p:txBody>
      </p:sp>
      <p:sp>
        <p:nvSpPr>
          <p:cNvPr id="8" name="Pladsholder til sidefod 7"/>
          <p:cNvSpPr>
            <a:spLocks noGrp="1"/>
          </p:cNvSpPr>
          <p:nvPr>
            <p:ph type="ftr" sz="quarter" idx="10"/>
          </p:nvPr>
        </p:nvSpPr>
        <p:spPr/>
        <p:txBody>
          <a:bodyPr/>
          <a:lstStyle/>
          <a:p>
            <a:r>
              <a:rPr lang="en-US"/>
              <a:t>/ Environmental Protection Agency / Danish Circular Economy Strongholds</a:t>
            </a:r>
            <a:endParaRPr lang="da-DK" dirty="0"/>
          </a:p>
        </p:txBody>
      </p:sp>
      <p:sp>
        <p:nvSpPr>
          <p:cNvPr id="9" name="Pladsholder til slidenummer 8"/>
          <p:cNvSpPr>
            <a:spLocks noGrp="1"/>
          </p:cNvSpPr>
          <p:nvPr>
            <p:ph type="sldNum" sz="quarter" idx="11"/>
          </p:nvPr>
        </p:nvSpPr>
        <p:spPr/>
        <p:txBody>
          <a:bodyPr/>
          <a:lstStyle/>
          <a:p>
            <a:fld id="{667EC89C-17A0-4E64-A6D2-B825673CEEDF}" type="slidenum">
              <a:rPr lang="da-DK" smtClean="0"/>
              <a:pPr/>
              <a:t>46</a:t>
            </a:fld>
            <a:endParaRPr lang="da-DK" dirty="0"/>
          </a:p>
        </p:txBody>
      </p:sp>
      <p:sp>
        <p:nvSpPr>
          <p:cNvPr id="10" name="Pladsholder til dato 9"/>
          <p:cNvSpPr>
            <a:spLocks noGrp="1"/>
          </p:cNvSpPr>
          <p:nvPr>
            <p:ph type="dt" sz="half" idx="12"/>
          </p:nvPr>
        </p:nvSpPr>
        <p:spPr/>
        <p:txBody>
          <a:bodyPr/>
          <a:lstStyle/>
          <a:p>
            <a:fld id="{9D7AA41B-9EE2-4B27-ABB1-E89DE34344E2}" type="datetime3">
              <a:rPr lang="en-GB" smtClean="0"/>
              <a:t>27 October, 2025</a:t>
            </a:fld>
            <a:endParaRPr lang="da-DK" dirty="0"/>
          </a:p>
        </p:txBody>
      </p:sp>
    </p:spTree>
    <p:extLst>
      <p:ext uri="{BB962C8B-B14F-4D97-AF65-F5344CB8AC3E}">
        <p14:creationId xmlns:p14="http://schemas.microsoft.com/office/powerpoint/2010/main" val="1623573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t>Case - </a:t>
            </a:r>
            <a:r>
              <a:rPr lang="en-GB" sz="3600" dirty="0" err="1"/>
              <a:t>cBrain</a:t>
            </a:r>
            <a:endParaRPr lang="en-GB" sz="3600" dirty="0"/>
          </a:p>
        </p:txBody>
      </p:sp>
      <p:sp>
        <p:nvSpPr>
          <p:cNvPr id="3" name="Pladsholder til indhold 2"/>
          <p:cNvSpPr>
            <a:spLocks noGrp="1"/>
          </p:cNvSpPr>
          <p:nvPr>
            <p:ph idx="1"/>
          </p:nvPr>
        </p:nvSpPr>
        <p:spPr>
          <a:xfrm>
            <a:off x="637532" y="1124503"/>
            <a:ext cx="10886433" cy="4885996"/>
          </a:xfrm>
        </p:spPr>
        <p:txBody>
          <a:bodyPr numCol="2" spcCol="360000"/>
          <a:lstStyle/>
          <a:p>
            <a:pPr algn="just">
              <a:lnSpc>
                <a:spcPct val="100000"/>
              </a:lnSpc>
            </a:pPr>
            <a:r>
              <a:rPr lang="en-US" sz="1200" dirty="0"/>
              <a:t>Business Case</a:t>
            </a:r>
          </a:p>
          <a:p>
            <a:pPr algn="just">
              <a:lnSpc>
                <a:spcPct val="100000"/>
              </a:lnSpc>
            </a:pPr>
            <a:r>
              <a:rPr lang="en-US" sz="1200" b="0" dirty="0"/>
              <a:t>Exporting Danish Digital Solutions to Support Circular Economy in Kenya</a:t>
            </a:r>
          </a:p>
          <a:p>
            <a:pPr algn="just">
              <a:lnSpc>
                <a:spcPct val="100000"/>
              </a:lnSpc>
            </a:pPr>
            <a:endParaRPr lang="en-US" sz="1200" b="0" dirty="0"/>
          </a:p>
          <a:p>
            <a:pPr algn="just">
              <a:lnSpc>
                <a:spcPct val="100000"/>
              </a:lnSpc>
            </a:pPr>
            <a:r>
              <a:rPr lang="en-US" sz="1200" dirty="0"/>
              <a:t>Objective</a:t>
            </a:r>
          </a:p>
          <a:p>
            <a:pPr algn="just">
              <a:lnSpc>
                <a:spcPct val="100000"/>
              </a:lnSpc>
            </a:pPr>
            <a:r>
              <a:rPr lang="en-US" sz="1200" b="0" dirty="0"/>
              <a:t>To implement </a:t>
            </a:r>
            <a:r>
              <a:rPr lang="en-US" sz="1200" b="0" dirty="0" err="1"/>
              <a:t>cBrain's</a:t>
            </a:r>
            <a:r>
              <a:rPr lang="en-US" sz="1200" b="0" dirty="0"/>
              <a:t> F2 digital solution to support the Extended Producer Responsibility (EPR) system in Kenya.</a:t>
            </a:r>
          </a:p>
          <a:p>
            <a:pPr algn="just">
              <a:lnSpc>
                <a:spcPct val="100000"/>
              </a:lnSpc>
            </a:pPr>
            <a:endParaRPr lang="en-US" sz="1200" b="0" dirty="0"/>
          </a:p>
          <a:p>
            <a:pPr algn="just">
              <a:lnSpc>
                <a:spcPct val="100000"/>
              </a:lnSpc>
            </a:pPr>
            <a:r>
              <a:rPr lang="en-US" sz="1200" dirty="0"/>
              <a:t>Situation Analysis </a:t>
            </a:r>
          </a:p>
          <a:p>
            <a:pPr algn="just">
              <a:lnSpc>
                <a:spcPct val="100000"/>
              </a:lnSpc>
            </a:pPr>
            <a:r>
              <a:rPr lang="en-US" sz="1200" b="0" dirty="0"/>
              <a:t>Kenya intend to introduce EPR, requiring companies to pay for the costs of waste management of the products they put on the market. This EPR system requires a robust, scalable, and transparent digital platform to manage the process efficiently and effectively. Firstly, there is a need for a producer registry where obligated producers can sign up and register data. Secondly, the authorities need to be able to monitor and audit the producers to ensure compliance.</a:t>
            </a:r>
          </a:p>
          <a:p>
            <a:pPr algn="just">
              <a:lnSpc>
                <a:spcPct val="100000"/>
              </a:lnSpc>
            </a:pPr>
            <a:endParaRPr lang="en-US" sz="1200" b="0" dirty="0"/>
          </a:p>
          <a:p>
            <a:pPr algn="just">
              <a:lnSpc>
                <a:spcPct val="100000"/>
              </a:lnSpc>
            </a:pPr>
            <a:r>
              <a:rPr lang="en-US" sz="1200" dirty="0"/>
              <a:t>Solution </a:t>
            </a:r>
          </a:p>
          <a:p>
            <a:pPr algn="just">
              <a:lnSpc>
                <a:spcPct val="100000"/>
              </a:lnSpc>
            </a:pPr>
            <a:r>
              <a:rPr lang="en-US" sz="1200" b="0" dirty="0" err="1"/>
              <a:t>cBrain's</a:t>
            </a:r>
            <a:r>
              <a:rPr lang="en-US" sz="1200" b="0" dirty="0"/>
              <a:t> F2 digital solution, a proven digital platform for public sector management in Denmark, provides an ideal solution for managing Kenya's EPR system. The F2 platform offers a comprehensive suite of tools for membership management, monthly reporting and invoicing, and compliance reporting. It allows for the seamless management of the products lifecycle, from manufacturers to recyclers, ensuring that all actors are accountable for their part in the process.</a:t>
            </a:r>
          </a:p>
          <a:p>
            <a:pPr algn="just">
              <a:lnSpc>
                <a:spcPct val="100000"/>
              </a:lnSpc>
            </a:pPr>
            <a:endParaRPr lang="en-US" sz="1200" b="0" dirty="0"/>
          </a:p>
          <a:p>
            <a:pPr algn="just">
              <a:lnSpc>
                <a:spcPct val="100000"/>
              </a:lnSpc>
            </a:pPr>
            <a:endParaRPr lang="en-US" sz="1200" b="0" dirty="0"/>
          </a:p>
          <a:p>
            <a:pPr algn="just">
              <a:lnSpc>
                <a:spcPct val="100000"/>
              </a:lnSpc>
              <a:buNone/>
            </a:pPr>
            <a:r>
              <a:rPr lang="en-US" sz="1200" dirty="0"/>
              <a:t>Benefits</a:t>
            </a:r>
          </a:p>
          <a:p>
            <a:pPr algn="just">
              <a:lnSpc>
                <a:spcPct val="100000"/>
              </a:lnSpc>
            </a:pPr>
            <a:endParaRPr lang="en-US" sz="1200" dirty="0"/>
          </a:p>
          <a:p>
            <a:pPr marL="228600" indent="-228600" algn="just">
              <a:lnSpc>
                <a:spcPct val="100000"/>
              </a:lnSpc>
              <a:buFont typeface="+mj-lt"/>
              <a:buAutoNum type="arabicPeriod"/>
            </a:pPr>
            <a:r>
              <a:rPr lang="en-US" sz="1200" dirty="0"/>
              <a:t>Efficiency and Effectiveness</a:t>
            </a:r>
            <a:r>
              <a:rPr lang="en-US" sz="1200" b="0" dirty="0"/>
              <a:t>: The F2 platform automates and streamlines processes, reducing administrative burden and costs.</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Transparency and Accountability</a:t>
            </a:r>
            <a:r>
              <a:rPr lang="en-US" sz="1200" b="0" dirty="0"/>
              <a:t>: The system ensures that all actors are held accountable for their responsibilities, discouraging free riders and promoting fair practices.</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Scalability and Data Integrity</a:t>
            </a:r>
            <a:r>
              <a:rPr lang="en-US" sz="1200" b="0" dirty="0"/>
              <a:t>: The F2 platform can handle a large volume of declarations and maintains the confidentiality and integrity of data.</a:t>
            </a:r>
          </a:p>
          <a:p>
            <a:pPr marL="228600" indent="-228600" algn="just">
              <a:lnSpc>
                <a:spcPct val="100000"/>
              </a:lnSpc>
              <a:buFont typeface="+mj-lt"/>
              <a:buAutoNum type="arabicPeriod"/>
            </a:pPr>
            <a:endParaRPr lang="en-US" sz="1200" b="0" dirty="0"/>
          </a:p>
          <a:p>
            <a:pPr marL="228600" indent="-228600" algn="just">
              <a:lnSpc>
                <a:spcPct val="100000"/>
              </a:lnSpc>
              <a:buFont typeface="+mj-lt"/>
              <a:buAutoNum type="arabicPeriod"/>
            </a:pPr>
            <a:r>
              <a:rPr lang="en-US" sz="1200" dirty="0"/>
              <a:t>Incentivizing Recycling</a:t>
            </a:r>
            <a:r>
              <a:rPr lang="en-US" sz="1200" b="0" dirty="0"/>
              <a:t>: By ensuring that all actors pay their dues, the system promotes increased recycling.</a:t>
            </a:r>
          </a:p>
          <a:p>
            <a:pPr marL="228600" indent="-228600" algn="just">
              <a:lnSpc>
                <a:spcPct val="100000"/>
              </a:lnSpc>
              <a:buFont typeface="+mj-lt"/>
              <a:buAutoNum type="arabicPeriod"/>
            </a:pPr>
            <a:endParaRPr lang="en-US" sz="1200" b="0" dirty="0"/>
          </a:p>
          <a:p>
            <a:pPr algn="just">
              <a:lnSpc>
                <a:spcPct val="100000"/>
              </a:lnSpc>
            </a:pPr>
            <a:r>
              <a:rPr lang="en-US" sz="1200" dirty="0"/>
              <a:t>Investment </a:t>
            </a:r>
          </a:p>
          <a:p>
            <a:pPr algn="just">
              <a:lnSpc>
                <a:spcPct val="100000"/>
              </a:lnSpc>
            </a:pPr>
            <a:r>
              <a:rPr lang="en-US" sz="1200" b="0" dirty="0"/>
              <a:t>The investment required would be the cost of developing and implementing the F2 platform in Kenya, including customization costs, training, and ongoing support.</a:t>
            </a:r>
          </a:p>
          <a:p>
            <a:pPr algn="just">
              <a:lnSpc>
                <a:spcPct val="100000"/>
              </a:lnSpc>
            </a:pPr>
            <a:endParaRPr lang="en-US" sz="1200" b="0" dirty="0"/>
          </a:p>
          <a:p>
            <a:pPr algn="just">
              <a:lnSpc>
                <a:spcPct val="100000"/>
              </a:lnSpc>
            </a:pPr>
            <a:r>
              <a:rPr lang="en-US" sz="1200" dirty="0"/>
              <a:t>Return on Investment </a:t>
            </a:r>
          </a:p>
          <a:p>
            <a:pPr algn="just">
              <a:lnSpc>
                <a:spcPct val="100000"/>
              </a:lnSpc>
            </a:pPr>
            <a:r>
              <a:rPr lang="en-US" sz="1200" b="0" dirty="0"/>
              <a:t>The return on investment would be seen in a well-functioning system to support the Kenya's EPR system in ensuring compliance, the promotion of recycling and the prevention of mismanaged waste.</a:t>
            </a:r>
          </a:p>
        </p:txBody>
      </p:sp>
      <p:sp>
        <p:nvSpPr>
          <p:cNvPr id="4" name="Pladsholder til dato 3"/>
          <p:cNvSpPr>
            <a:spLocks noGrp="1"/>
          </p:cNvSpPr>
          <p:nvPr>
            <p:ph type="dt" sz="half" idx="10"/>
          </p:nvPr>
        </p:nvSpPr>
        <p:spPr/>
        <p:txBody>
          <a:bodyPr/>
          <a:lstStyle/>
          <a:p>
            <a:fld id="{615F02E7-5970-4C2B-983A-A74B8A684DC3}"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47</a:t>
            </a:fld>
            <a:endParaRPr lang="da-DK" dirty="0"/>
          </a:p>
        </p:txBody>
      </p:sp>
      <p:pic>
        <p:nvPicPr>
          <p:cNvPr id="1026" name="Picture 2" descr="cBr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7628" y="311972"/>
            <a:ext cx="2880320" cy="60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92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0" y="0"/>
            <a:ext cx="6015121" cy="69573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p:cNvSpPr>
            <a:spLocks noGrp="1"/>
          </p:cNvSpPr>
          <p:nvPr>
            <p:ph type="title"/>
          </p:nvPr>
        </p:nvSpPr>
        <p:spPr>
          <a:xfrm>
            <a:off x="741518" y="202384"/>
            <a:ext cx="10886431" cy="468000"/>
          </a:xfrm>
        </p:spPr>
        <p:txBody>
          <a:bodyPr/>
          <a:lstStyle/>
          <a:p>
            <a:r>
              <a:rPr lang="da-DK" sz="3600" dirty="0" err="1"/>
              <a:t>Circular</a:t>
            </a:r>
            <a:r>
              <a:rPr lang="da-DK" sz="3600" dirty="0"/>
              <a:t> </a:t>
            </a:r>
            <a:r>
              <a:rPr lang="da-DK" sz="3600" dirty="0" err="1"/>
              <a:t>Economy</a:t>
            </a:r>
            <a:r>
              <a:rPr lang="da-DK" sz="3600" dirty="0"/>
              <a:t> and Waste Management in a Danish </a:t>
            </a:r>
            <a:r>
              <a:rPr lang="da-DK" sz="3600" dirty="0" err="1"/>
              <a:t>context</a:t>
            </a:r>
            <a:endParaRPr lang="da-DK" sz="3600" dirty="0"/>
          </a:p>
        </p:txBody>
      </p:sp>
      <p:sp>
        <p:nvSpPr>
          <p:cNvPr id="4" name="Pladsholder til dato 3"/>
          <p:cNvSpPr>
            <a:spLocks noGrp="1"/>
          </p:cNvSpPr>
          <p:nvPr>
            <p:ph type="dt" sz="half" idx="10"/>
          </p:nvPr>
        </p:nvSpPr>
        <p:spPr/>
        <p:txBody>
          <a:bodyPr/>
          <a:lstStyle/>
          <a:p>
            <a:fld id="{EE2E5B0B-CA50-469C-8D4A-A019C86B2C87}"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5</a:t>
            </a:fld>
            <a:endParaRPr lang="da-DK" dirty="0"/>
          </a:p>
        </p:txBody>
      </p:sp>
      <p:sp>
        <p:nvSpPr>
          <p:cNvPr id="7" name="Pladsholder til indhold 6"/>
          <p:cNvSpPr txBox="1">
            <a:spLocks/>
          </p:cNvSpPr>
          <p:nvPr/>
        </p:nvSpPr>
        <p:spPr>
          <a:xfrm>
            <a:off x="405780" y="1340767"/>
            <a:ext cx="5346521" cy="4886325"/>
          </a:xfrm>
          <a:prstGeom prst="rect">
            <a:avLst/>
          </a:prstGeom>
        </p:spPr>
        <p:txBody>
          <a:bodyPr/>
          <a:lst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a:lstStyle>
          <a:p>
            <a:pPr algn="just">
              <a:lnSpc>
                <a:spcPct val="100000"/>
              </a:lnSpc>
              <a:buFont typeface="Arial" panose="020B0604020202020204" pitchFamily="34" charset="0"/>
              <a:buNone/>
            </a:pPr>
            <a:r>
              <a:rPr lang="en-US" sz="1200" dirty="0">
                <a:solidFill>
                  <a:schemeClr val="bg1"/>
                </a:solidFill>
              </a:rPr>
              <a:t>The history of circularity in Denmark</a:t>
            </a:r>
          </a:p>
          <a:p>
            <a:pPr algn="just">
              <a:lnSpc>
                <a:spcPct val="100000"/>
              </a:lnSpc>
              <a:buFont typeface="Arial" panose="020B0604020202020204" pitchFamily="34" charset="0"/>
              <a:buNone/>
            </a:pPr>
            <a:r>
              <a:rPr lang="en-US" sz="1200" b="0" dirty="0">
                <a:solidFill>
                  <a:schemeClr val="bg1"/>
                </a:solidFill>
              </a:rPr>
              <a:t>Denmark has for decades had a tradition of a semi-linear economy with some degree of reuse and recycling of resources in the overall waste sector. The linearity has generally been based on incinerators with energy utilization for district heating purposes and some electricity. The reuse and recycling was limited to a few fractions from industries and households, together with materials utilization of bulky demolition materials like concrete.</a:t>
            </a:r>
          </a:p>
          <a:p>
            <a:pPr algn="just">
              <a:lnSpc>
                <a:spcPct val="100000"/>
              </a:lnSpc>
              <a:buFont typeface="Arial" panose="020B0604020202020204" pitchFamily="34" charset="0"/>
              <a:buNone/>
            </a:pPr>
            <a:endParaRPr lang="en-US" sz="1200" b="0" dirty="0">
              <a:solidFill>
                <a:schemeClr val="bg1"/>
              </a:solidFill>
            </a:endParaRPr>
          </a:p>
          <a:p>
            <a:pPr algn="just">
              <a:lnSpc>
                <a:spcPct val="100000"/>
              </a:lnSpc>
              <a:buFont typeface="Arial" panose="020B0604020202020204" pitchFamily="34" charset="0"/>
              <a:buNone/>
            </a:pPr>
            <a:r>
              <a:rPr lang="en-US" sz="1200" dirty="0">
                <a:solidFill>
                  <a:schemeClr val="bg1"/>
                </a:solidFill>
              </a:rPr>
              <a:t>Away from incineration</a:t>
            </a:r>
          </a:p>
          <a:p>
            <a:pPr algn="just">
              <a:lnSpc>
                <a:spcPct val="100000"/>
              </a:lnSpc>
              <a:buFont typeface="Arial" panose="020B0604020202020204" pitchFamily="34" charset="0"/>
              <a:buNone/>
            </a:pPr>
            <a:r>
              <a:rPr lang="en-US" sz="1200" b="0" dirty="0">
                <a:solidFill>
                  <a:schemeClr val="bg1"/>
                </a:solidFill>
              </a:rPr>
              <a:t>Denmark is a world leader in waste incineration and has exported the technology for many years, but with waste incineration of products and materials comes losses of resources that could have been included in a circular economy. Denmark has therefore, in line with an increasing focus on consumption and virgin resources, changed its focus towards a circular economy.</a:t>
            </a:r>
          </a:p>
          <a:p>
            <a:pPr algn="just">
              <a:lnSpc>
                <a:spcPct val="100000"/>
              </a:lnSpc>
              <a:buFont typeface="Arial" panose="020B0604020202020204" pitchFamily="34" charset="0"/>
              <a:buNone/>
            </a:pPr>
            <a:endParaRPr lang="en-US" sz="1200" b="0" dirty="0">
              <a:solidFill>
                <a:schemeClr val="bg1"/>
              </a:solidFill>
            </a:endParaRPr>
          </a:p>
          <a:p>
            <a:pPr algn="just">
              <a:lnSpc>
                <a:spcPct val="100000"/>
              </a:lnSpc>
              <a:buFont typeface="Arial" panose="020B0604020202020204" pitchFamily="34" charset="0"/>
              <a:buNone/>
            </a:pPr>
            <a:r>
              <a:rPr lang="en-US" sz="1200" dirty="0">
                <a:solidFill>
                  <a:schemeClr val="bg1"/>
                </a:solidFill>
              </a:rPr>
              <a:t>Denmark without waste</a:t>
            </a:r>
          </a:p>
          <a:p>
            <a:pPr algn="just">
              <a:lnSpc>
                <a:spcPct val="100000"/>
              </a:lnSpc>
              <a:buFont typeface="Arial" panose="020B0604020202020204" pitchFamily="34" charset="0"/>
              <a:buNone/>
            </a:pPr>
            <a:r>
              <a:rPr lang="en-US" sz="1200" b="0" dirty="0">
                <a:solidFill>
                  <a:schemeClr val="bg1"/>
                </a:solidFill>
              </a:rPr>
              <a:t>As early as 2013, the government launched the strategy “Denmark without waste”, aiming at a higher degree of circularity. This strategy contained plans for a circular economy inside various sectors, based on assessments of the actual potential, to ensure far better recirculation of products and materials. Most recently, the government published an Action Plan for Circular Economy in 2021. It contains a list of actions that will further the transition towards circularity.</a:t>
            </a:r>
          </a:p>
          <a:p>
            <a:pPr algn="just">
              <a:buFont typeface="Arial" panose="020B0604020202020204" pitchFamily="34" charset="0"/>
              <a:buNone/>
            </a:pPr>
            <a:endParaRPr lang="en-US" sz="1200" b="0" dirty="0">
              <a:solidFill>
                <a:schemeClr val="bg1"/>
              </a:solidFill>
            </a:endParaRPr>
          </a:p>
          <a:p>
            <a:pPr algn="just"/>
            <a:endParaRPr lang="da-DK" sz="1200" dirty="0">
              <a:solidFill>
                <a:schemeClr val="bg1"/>
              </a:solidFill>
            </a:endParaRPr>
          </a:p>
        </p:txBody>
      </p:sp>
      <p:sp>
        <p:nvSpPr>
          <p:cNvPr id="8" name="Pladsholder til indhold 7"/>
          <p:cNvSpPr>
            <a:spLocks noGrp="1"/>
          </p:cNvSpPr>
          <p:nvPr>
            <p:ph sz="quarter" idx="4294967295"/>
          </p:nvPr>
        </p:nvSpPr>
        <p:spPr>
          <a:xfrm>
            <a:off x="6420901" y="1340767"/>
            <a:ext cx="5347551" cy="4886325"/>
          </a:xfrm>
          <a:prstGeom prst="rect">
            <a:avLst/>
          </a:prstGeom>
        </p:spPr>
        <p:txBody>
          <a:bodyPr/>
          <a:lstStyle/>
          <a:p>
            <a:pPr algn="just">
              <a:lnSpc>
                <a:spcPct val="100000"/>
              </a:lnSpc>
              <a:buNone/>
            </a:pPr>
            <a:r>
              <a:rPr lang="en-US" sz="1200" dirty="0"/>
              <a:t>Responsibilities on household waste management</a:t>
            </a:r>
          </a:p>
          <a:p>
            <a:pPr algn="just">
              <a:lnSpc>
                <a:spcPct val="100000"/>
              </a:lnSpc>
              <a:buNone/>
            </a:pPr>
            <a:r>
              <a:rPr lang="en-US" sz="1200" b="0" dirty="0"/>
              <a:t>Collection of household waste is under the municipal auspices. The collection is nationally harmonized through uniform rules for waste collection in 10 waste fractions and the use of pictograms. While municipalities safeguard waste management according to the waste hierarchy, the waste is tendered to private waste handlers that manages the waste. Denmark is a top achiever in effectively and responsibly managing waste: 57% of household waste is recycled, 42% is incinerated and only 1% is landfilled.</a:t>
            </a:r>
          </a:p>
          <a:p>
            <a:pPr algn="just">
              <a:lnSpc>
                <a:spcPct val="100000"/>
              </a:lnSpc>
              <a:buNone/>
            </a:pPr>
            <a:endParaRPr lang="en-US" sz="1200" b="0" dirty="0"/>
          </a:p>
          <a:p>
            <a:pPr algn="just">
              <a:lnSpc>
                <a:spcPct val="100000"/>
              </a:lnSpc>
              <a:buNone/>
            </a:pPr>
            <a:r>
              <a:rPr lang="en-US" sz="1200" b="0" dirty="0"/>
              <a:t>However, while households produces 3.3m tons annually in Denmark, the industry produces 9.1m tons. Companies in the industry have to follow the polluter pays principle. It ensures that companies have their waste managed by the well-coordinated waste sector. 74% of all waste is recycled and material recovered when both waste from households and the industry is included.</a:t>
            </a:r>
          </a:p>
          <a:p>
            <a:pPr algn="just">
              <a:lnSpc>
                <a:spcPct val="100000"/>
              </a:lnSpc>
              <a:buNone/>
            </a:pPr>
            <a:endParaRPr lang="en-US" sz="1200" b="0" dirty="0"/>
          </a:p>
          <a:p>
            <a:pPr algn="just">
              <a:lnSpc>
                <a:spcPct val="100000"/>
              </a:lnSpc>
              <a:buNone/>
            </a:pPr>
            <a:r>
              <a:rPr lang="en-US" sz="1200" dirty="0"/>
              <a:t>Circularity as a matter of design</a:t>
            </a:r>
          </a:p>
          <a:p>
            <a:pPr algn="just">
              <a:lnSpc>
                <a:spcPct val="100000"/>
              </a:lnSpc>
              <a:buNone/>
            </a:pPr>
            <a:r>
              <a:rPr lang="en-US" sz="1200" b="0" dirty="0"/>
              <a:t>The national regulations are a step in the direction of a higher degree of opportunity for business creation and value chain formation, as the waste sector is only part of the circular economy. However, all products in the future must be made so that they are designed for reuse and recycling, to avoid the loss of resources. Therefore, the design of products is as important as the collection of waste in a circular economy.</a:t>
            </a:r>
            <a:endParaRPr lang="da-DK" sz="1200" b="0" dirty="0"/>
          </a:p>
          <a:p>
            <a:pPr algn="just"/>
            <a:endParaRPr lang="da-DK" sz="1200" dirty="0"/>
          </a:p>
        </p:txBody>
      </p:sp>
    </p:spTree>
    <p:extLst>
      <p:ext uri="{BB962C8B-B14F-4D97-AF65-F5344CB8AC3E}">
        <p14:creationId xmlns:p14="http://schemas.microsoft.com/office/powerpoint/2010/main" val="9265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Definition on </a:t>
            </a:r>
            <a:r>
              <a:rPr lang="da-DK" sz="3600" dirty="0" err="1"/>
              <a:t>Circular</a:t>
            </a:r>
            <a:r>
              <a:rPr lang="da-DK" sz="3600" dirty="0"/>
              <a:t> </a:t>
            </a:r>
            <a:r>
              <a:rPr lang="da-DK" sz="3600" dirty="0" err="1"/>
              <a:t>Economic</a:t>
            </a:r>
            <a:r>
              <a:rPr lang="da-DK" sz="3600" dirty="0"/>
              <a:t> </a:t>
            </a:r>
            <a:r>
              <a:rPr lang="da-DK" sz="3600" dirty="0" err="1"/>
              <a:t>Activities</a:t>
            </a:r>
            <a:endParaRPr lang="da-DK" sz="3600" dirty="0"/>
          </a:p>
        </p:txBody>
      </p:sp>
      <p:sp>
        <p:nvSpPr>
          <p:cNvPr id="8" name="Pladsholder til indhold 7"/>
          <p:cNvSpPr>
            <a:spLocks noGrp="1"/>
          </p:cNvSpPr>
          <p:nvPr>
            <p:ph sz="quarter" idx="13"/>
          </p:nvPr>
        </p:nvSpPr>
        <p:spPr>
          <a:xfrm>
            <a:off x="651517" y="1086750"/>
            <a:ext cx="5831489" cy="5222570"/>
          </a:xfrm>
        </p:spPr>
        <p:txBody>
          <a:bodyPr/>
          <a:lstStyle/>
          <a:p>
            <a:pPr>
              <a:lnSpc>
                <a:spcPct val="100000"/>
              </a:lnSpc>
            </a:pPr>
            <a:r>
              <a:rPr lang="en-GB" sz="1200" dirty="0"/>
              <a:t>Circular economy</a:t>
            </a:r>
          </a:p>
          <a:p>
            <a:pPr>
              <a:lnSpc>
                <a:spcPct val="100000"/>
              </a:lnSpc>
            </a:pPr>
            <a:r>
              <a:rPr lang="en-GB" sz="1200" b="0" dirty="0"/>
              <a:t>Circular economy is an economic model in which resources are used optimally. Optimal use occurs with well-designed products and by recirculating products in order to preserve value in products and prevent the extraction of virgin materials. Finely formulated </a:t>
            </a:r>
            <a:r>
              <a:rPr lang="en-US" sz="1200" b="0" dirty="0"/>
              <a:t>by the Ellen MacArthur Foundation:</a:t>
            </a:r>
          </a:p>
          <a:p>
            <a:pPr>
              <a:lnSpc>
                <a:spcPct val="100000"/>
              </a:lnSpc>
            </a:pPr>
            <a:endParaRPr lang="en-US" sz="1200" b="0" dirty="0"/>
          </a:p>
          <a:p>
            <a:pPr>
              <a:lnSpc>
                <a:spcPct val="100000"/>
              </a:lnSpc>
            </a:pPr>
            <a:r>
              <a:rPr lang="en-US" sz="1200" b="0" i="1" dirty="0"/>
              <a:t>Circular economy is an economy that provides multiple value-creation mechanisms which are decoupled from the consumption of finite resources</a:t>
            </a:r>
            <a:endParaRPr lang="en-GB" sz="1200" b="0" dirty="0"/>
          </a:p>
          <a:p>
            <a:pPr>
              <a:lnSpc>
                <a:spcPct val="100000"/>
              </a:lnSpc>
            </a:pPr>
            <a:endParaRPr lang="en-GB" sz="1200" b="0" dirty="0"/>
          </a:p>
          <a:p>
            <a:pPr>
              <a:lnSpc>
                <a:spcPct val="100000"/>
              </a:lnSpc>
            </a:pPr>
            <a:r>
              <a:rPr lang="en-GB" sz="1200" dirty="0"/>
              <a:t>Circular economic activities</a:t>
            </a:r>
          </a:p>
          <a:p>
            <a:pPr>
              <a:lnSpc>
                <a:spcPct val="100000"/>
              </a:lnSpc>
            </a:pPr>
            <a:r>
              <a:rPr lang="en-GB" sz="1200" b="0" dirty="0"/>
              <a:t>Circular economic activities can be products and services that support circularity. These are not necessarily circular in their own right. Instead, economic activities can be characterised as contributing to a circular economy.</a:t>
            </a:r>
          </a:p>
          <a:p>
            <a:pPr>
              <a:lnSpc>
                <a:spcPct val="100000"/>
              </a:lnSpc>
            </a:pPr>
            <a:endParaRPr lang="en-GB" sz="1200" b="0" dirty="0"/>
          </a:p>
          <a:p>
            <a:pPr>
              <a:lnSpc>
                <a:spcPct val="100000"/>
              </a:lnSpc>
            </a:pPr>
            <a:r>
              <a:rPr lang="en-US" sz="1200" b="0" dirty="0"/>
              <a:t>According to the EU Taxonomy, the concept of circular economy is broad and can thus end up being devaluated. Therefore, the EU Taxonomy prescribes that economic activities need to contribute substantially to the transition towards a circular economy to be within scope. This means including a small part of recycled materials in the production of new products, not necessarily can be seen as a circular economic activity. To help navigate this, the PowerPoint includes a broad range of economic activities that contribute to a circular economy. These activities can be products and services such as recycling technologies, rental business models, it systems, design, and life cycle analyses.</a:t>
            </a:r>
            <a:endParaRPr lang="en-GB" sz="1200" b="0" dirty="0"/>
          </a:p>
        </p:txBody>
      </p:sp>
      <p:sp>
        <p:nvSpPr>
          <p:cNvPr id="9" name="Pladsholder til indhold 8"/>
          <p:cNvSpPr>
            <a:spLocks noGrp="1"/>
          </p:cNvSpPr>
          <p:nvPr>
            <p:ph sz="quarter" idx="14"/>
          </p:nvPr>
        </p:nvSpPr>
        <p:spPr>
          <a:xfrm>
            <a:off x="6397871" y="5805100"/>
            <a:ext cx="5347551" cy="1008440"/>
          </a:xfrm>
        </p:spPr>
        <p:txBody>
          <a:bodyPr anchor="ctr"/>
          <a:lstStyle/>
          <a:p>
            <a:pPr algn="ctr"/>
            <a:r>
              <a:rPr lang="en-GB" b="0" i="1" dirty="0"/>
              <a:t>Circular economic activities are activities that contribute substantially to the transition towards a circular economy.</a:t>
            </a:r>
          </a:p>
          <a:p>
            <a:endParaRPr lang="en-GB" dirty="0"/>
          </a:p>
        </p:txBody>
      </p:sp>
      <p:sp>
        <p:nvSpPr>
          <p:cNvPr id="4" name="Pladsholder til dato 3"/>
          <p:cNvSpPr>
            <a:spLocks noGrp="1"/>
          </p:cNvSpPr>
          <p:nvPr>
            <p:ph type="dt" sz="half" idx="10"/>
          </p:nvPr>
        </p:nvSpPr>
        <p:spPr/>
        <p:txBody>
          <a:bodyPr/>
          <a:lstStyle/>
          <a:p>
            <a:fld id="{5DEA17E1-F94F-438B-A923-CD514525496E}" type="datetime3">
              <a:rPr lang="en-GB" smtClean="0"/>
              <a:t>27 October, 2025</a:t>
            </a:fld>
            <a:endParaRPr lang="da-DK" dirty="0"/>
          </a:p>
        </p:txBody>
      </p:sp>
      <p:sp>
        <p:nvSpPr>
          <p:cNvPr id="5" name="Pladsholder til sidefod 4"/>
          <p:cNvSpPr>
            <a:spLocks noGrp="1"/>
          </p:cNvSpPr>
          <p:nvPr>
            <p:ph type="ftr" sz="quarter" idx="11"/>
          </p:nvPr>
        </p:nvSpPr>
        <p:spPr/>
        <p:txBody>
          <a:bodyPr/>
          <a:lstStyle/>
          <a:p>
            <a:r>
              <a:rPr lang="en-US"/>
              <a:t>/ Environmental Protection Agency / Danish Circular Economy Strongholds</a:t>
            </a:r>
            <a:endParaRPr lang="da-DK" dirty="0"/>
          </a:p>
        </p:txBody>
      </p:sp>
      <p:sp>
        <p:nvSpPr>
          <p:cNvPr id="6" name="Pladsholder til slidenummer 5"/>
          <p:cNvSpPr>
            <a:spLocks noGrp="1"/>
          </p:cNvSpPr>
          <p:nvPr>
            <p:ph type="sldNum" sz="quarter" idx="12"/>
          </p:nvPr>
        </p:nvSpPr>
        <p:spPr/>
        <p:txBody>
          <a:bodyPr/>
          <a:lstStyle/>
          <a:p>
            <a:fld id="{667EC89C-17A0-4E64-A6D2-B825673CEEDF}" type="slidenum">
              <a:rPr lang="da-DK" smtClean="0"/>
              <a:t>6</a:t>
            </a:fld>
            <a:endParaRPr lang="da-DK" dirty="0"/>
          </a:p>
        </p:txBody>
      </p:sp>
      <p:sp>
        <p:nvSpPr>
          <p:cNvPr id="7" name="Pladsholder til indhold 2"/>
          <p:cNvSpPr txBox="1">
            <a:spLocks/>
          </p:cNvSpPr>
          <p:nvPr/>
        </p:nvSpPr>
        <p:spPr>
          <a:xfrm>
            <a:off x="6104432" y="1206026"/>
            <a:ext cx="5534596" cy="4885996"/>
          </a:xfrm>
          <a:prstGeom prst="rect">
            <a:avLst/>
          </a:prstGeom>
        </p:spPr>
        <p:txBody>
          <a:bodyPr vert="horz" lIns="0" tIns="0" rIns="0" bIns="0" numCol="1" rtlCol="0" anchor="ctr">
            <a:noAutofit/>
          </a:bodyPr>
          <a:lst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a:lstStyle>
          <a:p>
            <a:pPr algn="ctr"/>
            <a:endParaRPr lang="en-GB" sz="1300" b="0" i="1" dirty="0"/>
          </a:p>
        </p:txBody>
      </p:sp>
      <p:pic>
        <p:nvPicPr>
          <p:cNvPr id="1030" name="Picture 6" descr="Circular economic activities are activities that contribute substantially to the transition towards a circular economy"/>
          <p:cNvPicPr>
            <a:picLocks noChangeAspect="1" noChangeArrowheads="1"/>
          </p:cNvPicPr>
          <p:nvPr/>
        </p:nvPicPr>
        <p:blipFill rotWithShape="1">
          <a:blip r:embed="rId3">
            <a:extLst>
              <a:ext uri="{28A0092B-C50C-407E-A947-70E740481C1C}">
                <a14:useLocalDpi xmlns:a14="http://schemas.microsoft.com/office/drawing/2010/main" val="0"/>
              </a:ext>
            </a:extLst>
          </a:blip>
          <a:srcRect l="9287" t="4206" r="6099" b="11177"/>
          <a:stretch/>
        </p:blipFill>
        <p:spPr bwMode="auto">
          <a:xfrm>
            <a:off x="6800399" y="1086750"/>
            <a:ext cx="4521236" cy="452123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588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98276" y="0"/>
            <a:ext cx="12385376" cy="685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p:cNvSpPr>
            <a:spLocks noGrp="1"/>
          </p:cNvSpPr>
          <p:nvPr>
            <p:ph type="title"/>
          </p:nvPr>
        </p:nvSpPr>
        <p:spPr/>
        <p:txBody>
          <a:bodyPr/>
          <a:lstStyle/>
          <a:p>
            <a:r>
              <a:rPr lang="en-GB" sz="3600" dirty="0">
                <a:solidFill>
                  <a:schemeClr val="tx1"/>
                </a:solidFill>
              </a:rPr>
              <a:t>Strongholds in Denmark</a:t>
            </a:r>
          </a:p>
        </p:txBody>
      </p:sp>
      <p:sp>
        <p:nvSpPr>
          <p:cNvPr id="4" name="Pladsholder til indhold 3"/>
          <p:cNvSpPr>
            <a:spLocks noGrp="1"/>
          </p:cNvSpPr>
          <p:nvPr>
            <p:ph sz="quarter" idx="14"/>
          </p:nvPr>
        </p:nvSpPr>
        <p:spPr>
          <a:xfrm>
            <a:off x="6294066" y="1602608"/>
            <a:ext cx="5347551" cy="4886325"/>
          </a:xfrm>
        </p:spPr>
        <p:txBody>
          <a:bodyPr/>
          <a:lstStyle/>
          <a:p>
            <a:pPr algn="just">
              <a:lnSpc>
                <a:spcPct val="100000"/>
              </a:lnSpc>
            </a:pPr>
            <a:r>
              <a:rPr lang="en-GB" dirty="0">
                <a:solidFill>
                  <a:schemeClr val="tx1"/>
                </a:solidFill>
              </a:rPr>
              <a:t>+ System for Waste Management</a:t>
            </a:r>
          </a:p>
          <a:p>
            <a:pPr algn="just">
              <a:lnSpc>
                <a:spcPct val="100000"/>
              </a:lnSpc>
            </a:pPr>
            <a:r>
              <a:rPr lang="en-US" sz="1200" b="0" dirty="0">
                <a:solidFill>
                  <a:schemeClr val="tx1"/>
                </a:solidFill>
              </a:rPr>
              <a:t>Denmark's effective waste management system is the result of a well-organized structure involving the government, municipalities, and industry. The government sets regulations, municipalities handle waste collection for households while the industry processes the waste and innovates new waste treatment technologies. This high level of coordination, coupled with the commitment of the Danish population to waste sorting and recycling, enables Denmark to maintain a responsible waste management system.</a:t>
            </a:r>
          </a:p>
          <a:p>
            <a:pPr algn="just">
              <a:lnSpc>
                <a:spcPct val="100000"/>
              </a:lnSpc>
            </a:pPr>
            <a:endParaRPr lang="en-US" sz="1400" b="0" dirty="0">
              <a:solidFill>
                <a:schemeClr val="tx1"/>
              </a:solidFill>
              <a:latin typeface="Söhne"/>
            </a:endParaRPr>
          </a:p>
          <a:p>
            <a:pPr algn="just">
              <a:lnSpc>
                <a:spcPct val="100000"/>
              </a:lnSpc>
            </a:pPr>
            <a:r>
              <a:rPr lang="da-DK" dirty="0">
                <a:solidFill>
                  <a:schemeClr val="tx1"/>
                </a:solidFill>
              </a:rPr>
              <a:t>÷ </a:t>
            </a:r>
            <a:r>
              <a:rPr lang="da-DK" dirty="0" err="1">
                <a:solidFill>
                  <a:schemeClr val="tx1"/>
                </a:solidFill>
              </a:rPr>
              <a:t>Export</a:t>
            </a:r>
            <a:r>
              <a:rPr lang="da-DK" dirty="0">
                <a:solidFill>
                  <a:schemeClr val="tx1"/>
                </a:solidFill>
              </a:rPr>
              <a:t> of </a:t>
            </a:r>
            <a:r>
              <a:rPr lang="da-DK" dirty="0" err="1">
                <a:solidFill>
                  <a:schemeClr val="tx1"/>
                </a:solidFill>
              </a:rPr>
              <a:t>certain</a:t>
            </a:r>
            <a:r>
              <a:rPr lang="da-DK" dirty="0">
                <a:solidFill>
                  <a:schemeClr val="tx1"/>
                </a:solidFill>
              </a:rPr>
              <a:t> </a:t>
            </a:r>
            <a:r>
              <a:rPr lang="da-DK" dirty="0" err="1">
                <a:solidFill>
                  <a:schemeClr val="tx1"/>
                </a:solidFill>
              </a:rPr>
              <a:t>waste</a:t>
            </a:r>
            <a:r>
              <a:rPr lang="da-DK" dirty="0">
                <a:solidFill>
                  <a:schemeClr val="tx1"/>
                </a:solidFill>
              </a:rPr>
              <a:t> </a:t>
            </a:r>
            <a:r>
              <a:rPr lang="da-DK" dirty="0" err="1">
                <a:solidFill>
                  <a:schemeClr val="tx1"/>
                </a:solidFill>
              </a:rPr>
              <a:t>fractions</a:t>
            </a:r>
            <a:endParaRPr lang="da-DK" dirty="0">
              <a:solidFill>
                <a:schemeClr val="tx1"/>
              </a:solidFill>
            </a:endParaRPr>
          </a:p>
          <a:p>
            <a:pPr algn="just">
              <a:lnSpc>
                <a:spcPct val="100000"/>
              </a:lnSpc>
            </a:pPr>
            <a:r>
              <a:rPr lang="en-US" sz="1200" b="0" dirty="0">
                <a:solidFill>
                  <a:schemeClr val="tx1"/>
                </a:solidFill>
              </a:rPr>
              <a:t>Due to being a small country, Denmark has traditionally exported several waste fractions, particularly paper, metal, and plastic, to other countries, particularly Germany, which have more advanced waste management facilities. This was not due to a lack of effort or intent, but rather the practical realities of building a business case in a smaller market. </a:t>
            </a:r>
          </a:p>
          <a:p>
            <a:pPr algn="just">
              <a:lnSpc>
                <a:spcPct val="100000"/>
              </a:lnSpc>
            </a:pPr>
            <a:endParaRPr lang="en-US" sz="1200" b="0" dirty="0">
              <a:solidFill>
                <a:schemeClr val="tx1"/>
              </a:solidFill>
            </a:endParaRPr>
          </a:p>
          <a:p>
            <a:pPr algn="just">
              <a:lnSpc>
                <a:spcPct val="100000"/>
              </a:lnSpc>
            </a:pPr>
            <a:r>
              <a:rPr lang="en-US" sz="1200" b="0" dirty="0">
                <a:solidFill>
                  <a:schemeClr val="tx1"/>
                </a:solidFill>
              </a:rPr>
              <a:t>However, this scenario is changing. With the end of the monopoly by municipalities on waste management, an increasing number of investments in sorting facilities and recycling plants are being made. This shift towards a more self-sufficient waste management system aligns with Denmark's commitment to a circular economy. While Denmark may not be a major production powerhouse, it is home to companies that specialize in producing waste processing equipment, further contributing to its role in the circular economy</a:t>
            </a:r>
            <a:r>
              <a:rPr lang="en-US" sz="1300" b="0" dirty="0">
                <a:solidFill>
                  <a:schemeClr val="tx1"/>
                </a:solidFill>
              </a:rPr>
              <a:t>.</a:t>
            </a:r>
            <a:endParaRPr lang="en-GB" sz="1300" b="0" dirty="0">
              <a:solidFill>
                <a:schemeClr val="tx1"/>
              </a:solidFill>
            </a:endParaRPr>
          </a:p>
        </p:txBody>
      </p:sp>
      <p:sp>
        <p:nvSpPr>
          <p:cNvPr id="11" name="Retvinklet trekant 10"/>
          <p:cNvSpPr/>
          <p:nvPr/>
        </p:nvSpPr>
        <p:spPr>
          <a:xfrm>
            <a:off x="-683487" y="0"/>
            <a:ext cx="5193724" cy="7104840"/>
          </a:xfrm>
          <a:prstGeom prst="rtTriangl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5" name="Pladsholder til dato 4"/>
          <p:cNvSpPr>
            <a:spLocks noGrp="1"/>
          </p:cNvSpPr>
          <p:nvPr>
            <p:ph type="dt" sz="half" idx="10"/>
          </p:nvPr>
        </p:nvSpPr>
        <p:spPr/>
        <p:txBody>
          <a:bodyPr/>
          <a:lstStyle/>
          <a:p>
            <a:fld id="{14FB0870-B656-4DA3-B14D-1ECCC3FA59D6}" type="datetime3">
              <a:rPr lang="en-GB" smtClean="0"/>
              <a:t>27 October, 2025</a:t>
            </a:fld>
            <a:endParaRPr lang="da-DK" dirty="0"/>
          </a:p>
        </p:txBody>
      </p:sp>
      <p:sp>
        <p:nvSpPr>
          <p:cNvPr id="6" name="Pladsholder til sidefod 5"/>
          <p:cNvSpPr>
            <a:spLocks noGrp="1"/>
          </p:cNvSpPr>
          <p:nvPr>
            <p:ph type="ftr" sz="quarter" idx="11"/>
          </p:nvPr>
        </p:nvSpPr>
        <p:spPr/>
        <p:txBody>
          <a:bodyPr/>
          <a:lstStyle/>
          <a:p>
            <a:r>
              <a:rPr lang="en-US"/>
              <a:t>/ Environmental Protection Agency / Danish Circular Economy Strongholds</a:t>
            </a:r>
            <a:endParaRPr lang="da-DK" dirty="0"/>
          </a:p>
        </p:txBody>
      </p:sp>
      <p:sp>
        <p:nvSpPr>
          <p:cNvPr id="7" name="Pladsholder til slidenummer 6"/>
          <p:cNvSpPr>
            <a:spLocks noGrp="1"/>
          </p:cNvSpPr>
          <p:nvPr>
            <p:ph type="sldNum" sz="quarter" idx="12"/>
          </p:nvPr>
        </p:nvSpPr>
        <p:spPr/>
        <p:txBody>
          <a:bodyPr/>
          <a:lstStyle/>
          <a:p>
            <a:fld id="{667EC89C-17A0-4E64-A6D2-B825673CEEDF}" type="slidenum">
              <a:rPr lang="da-DK" smtClean="0"/>
              <a:t>7</a:t>
            </a:fld>
            <a:endParaRPr lang="da-DK" dirty="0"/>
          </a:p>
        </p:txBody>
      </p:sp>
      <p:sp>
        <p:nvSpPr>
          <p:cNvPr id="10" name="Pladsholder til indhold 2"/>
          <p:cNvSpPr txBox="1">
            <a:spLocks/>
          </p:cNvSpPr>
          <p:nvPr/>
        </p:nvSpPr>
        <p:spPr>
          <a:xfrm>
            <a:off x="561379" y="938188"/>
            <a:ext cx="10886433" cy="864095"/>
          </a:xfrm>
          <a:prstGeom prst="rect">
            <a:avLst/>
          </a:prstGeom>
        </p:spPr>
        <p:txBody>
          <a:bodyPr/>
          <a:lst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a:lstStyle>
          <a:p>
            <a:r>
              <a:rPr lang="en-US" sz="1600" dirty="0">
                <a:solidFill>
                  <a:schemeClr val="bg1"/>
                </a:solidFill>
              </a:rPr>
              <a:t>Tendencies across industries</a:t>
            </a:r>
          </a:p>
          <a:p>
            <a:pPr algn="just"/>
            <a:r>
              <a:rPr lang="en-US" sz="1200" b="0" dirty="0">
                <a:solidFill>
                  <a:schemeClr val="bg1"/>
                </a:solidFill>
              </a:rPr>
              <a:t>Within the sectors, there are specific focal points. At the same time, there are characteristics of the Danish business environment that are cross-cutting for the circular economy.</a:t>
            </a:r>
          </a:p>
        </p:txBody>
      </p:sp>
      <p:sp>
        <p:nvSpPr>
          <p:cNvPr id="3" name="Pladsholder til indhold 2"/>
          <p:cNvSpPr>
            <a:spLocks noGrp="1"/>
          </p:cNvSpPr>
          <p:nvPr>
            <p:ph sz="quarter" idx="13"/>
          </p:nvPr>
        </p:nvSpPr>
        <p:spPr>
          <a:xfrm>
            <a:off x="617717" y="1688735"/>
            <a:ext cx="5346521" cy="4886325"/>
          </a:xfrm>
        </p:spPr>
        <p:txBody>
          <a:bodyPr/>
          <a:lstStyle/>
          <a:p>
            <a:pPr algn="just">
              <a:lnSpc>
                <a:spcPct val="100000"/>
              </a:lnSpc>
            </a:pPr>
            <a:r>
              <a:rPr lang="en-GB" dirty="0">
                <a:solidFill>
                  <a:schemeClr val="tx1"/>
                </a:solidFill>
              </a:rPr>
              <a:t>+ Strong Design DNA</a:t>
            </a:r>
          </a:p>
          <a:p>
            <a:pPr algn="just">
              <a:lnSpc>
                <a:spcPct val="100000"/>
              </a:lnSpc>
            </a:pPr>
            <a:r>
              <a:rPr lang="en-US" sz="1200" b="0" dirty="0">
                <a:solidFill>
                  <a:schemeClr val="tx1"/>
                </a:solidFill>
              </a:rPr>
              <a:t>Denmark has a strong design DNA, which especially entails quality and creative designs. Design has historically been within the construction and furniture industries, but it is increasingly seen in other sectors, such as through guides for design for plastic products. Design is crucial for creating products for the circular economy. Well-designed products are durable, can be separated after use, are repairable, reusable, and can be used in circular business models.</a:t>
            </a:r>
          </a:p>
          <a:p>
            <a:pPr algn="just">
              <a:lnSpc>
                <a:spcPct val="100000"/>
              </a:lnSpc>
            </a:pPr>
            <a:endParaRPr lang="en-US" sz="1400" b="0" dirty="0">
              <a:solidFill>
                <a:schemeClr val="tx1"/>
              </a:solidFill>
            </a:endParaRPr>
          </a:p>
          <a:p>
            <a:pPr algn="just">
              <a:lnSpc>
                <a:spcPct val="100000"/>
              </a:lnSpc>
            </a:pPr>
            <a:r>
              <a:rPr lang="en-US" dirty="0">
                <a:solidFill>
                  <a:schemeClr val="tx1"/>
                </a:solidFill>
              </a:rPr>
              <a:t>+ Knowledge and Consultancy</a:t>
            </a:r>
          </a:p>
          <a:p>
            <a:pPr algn="just">
              <a:lnSpc>
                <a:spcPct val="100000"/>
              </a:lnSpc>
            </a:pPr>
            <a:r>
              <a:rPr lang="en-US" sz="1200" b="0" dirty="0">
                <a:solidFill>
                  <a:schemeClr val="tx1"/>
                </a:solidFill>
              </a:rPr>
              <a:t>Danish consultants are uniquely positioned to assist in the transition to a circular economy, capitalizing on the knowledge Denmark has acquired in this field. They can offer strategic advice, expert guidance, and practical roadmaps, all underpinned by Denmark's experience with circular economy principles like resource efficiency. </a:t>
            </a:r>
          </a:p>
          <a:p>
            <a:pPr algn="just">
              <a:lnSpc>
                <a:spcPct val="100000"/>
              </a:lnSpc>
            </a:pPr>
            <a:endParaRPr lang="en-US" sz="1200" b="0" dirty="0">
              <a:solidFill>
                <a:schemeClr val="tx1"/>
              </a:solidFill>
            </a:endParaRPr>
          </a:p>
          <a:p>
            <a:pPr algn="just">
              <a:lnSpc>
                <a:spcPct val="100000"/>
              </a:lnSpc>
            </a:pPr>
            <a:r>
              <a:rPr lang="en-US" sz="1200" b="0" dirty="0">
                <a:solidFill>
                  <a:schemeClr val="tx1"/>
                </a:solidFill>
              </a:rPr>
              <a:t>The consultants can use their technical expertise and know-how in environmental planning to support advanced engineering in setting-up biogas power plants and waste recovery facilities. They can aid in modifying business models and value chains to better suit a circular economy, drawing lessons from the Danish experience. Additionally, Danish consultants can provide training to help staff understand and implement the principles of a circular economy.</a:t>
            </a:r>
            <a:endParaRPr lang="en-GB" sz="1200" b="0" dirty="0">
              <a:solidFill>
                <a:schemeClr val="tx1"/>
              </a:solidFill>
            </a:endParaRPr>
          </a:p>
        </p:txBody>
      </p:sp>
    </p:spTree>
    <p:extLst>
      <p:ext uri="{BB962C8B-B14F-4D97-AF65-F5344CB8AC3E}">
        <p14:creationId xmlns:p14="http://schemas.microsoft.com/office/powerpoint/2010/main" val="381006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FD7741-CF72-47D4-8AA3-F80FFD69FF87}"/>
              </a:ext>
            </a:extLst>
          </p:cNvPr>
          <p:cNvSpPr>
            <a:spLocks noGrp="1"/>
          </p:cNvSpPr>
          <p:nvPr>
            <p:ph type="body" sz="quarter" idx="10"/>
          </p:nvPr>
        </p:nvSpPr>
        <p:spPr>
          <a:xfrm>
            <a:off x="1489168" y="2348880"/>
            <a:ext cx="7917631" cy="2088232"/>
          </a:xfrm>
        </p:spPr>
        <p:txBody>
          <a:bodyPr/>
          <a:lstStyle/>
          <a:p>
            <a:pPr algn="l">
              <a:buNone/>
            </a:pPr>
            <a:r>
              <a:rPr lang="da-DK" dirty="0" err="1"/>
              <a:t>Sectors</a:t>
            </a:r>
            <a:r>
              <a:rPr lang="da-DK" dirty="0"/>
              <a:t> </a:t>
            </a:r>
          </a:p>
        </p:txBody>
      </p:sp>
      <p:sp>
        <p:nvSpPr>
          <p:cNvPr id="3" name="Text Placeholder 2">
            <a:extLst>
              <a:ext uri="{FF2B5EF4-FFF2-40B4-BE49-F238E27FC236}">
                <a16:creationId xmlns:a16="http://schemas.microsoft.com/office/drawing/2014/main" id="{4DBA6552-C20F-4DCC-A719-016663F179DA}"/>
              </a:ext>
            </a:extLst>
          </p:cNvPr>
          <p:cNvSpPr>
            <a:spLocks noGrp="1"/>
          </p:cNvSpPr>
          <p:nvPr>
            <p:ph type="body" sz="quarter" idx="11"/>
          </p:nvPr>
        </p:nvSpPr>
        <p:spPr/>
        <p:txBody>
          <a:bodyPr/>
          <a:lstStyle/>
          <a:p>
            <a:endParaRPr lang="da-DK" dirty="0"/>
          </a:p>
        </p:txBody>
      </p:sp>
      <p:sp>
        <p:nvSpPr>
          <p:cNvPr id="4" name="Text Placeholder 3">
            <a:extLst>
              <a:ext uri="{FF2B5EF4-FFF2-40B4-BE49-F238E27FC236}">
                <a16:creationId xmlns:a16="http://schemas.microsoft.com/office/drawing/2014/main" id="{487E94E2-1FF4-400A-A5F9-A049F4EB767B}"/>
              </a:ext>
            </a:extLst>
          </p:cNvPr>
          <p:cNvSpPr>
            <a:spLocks noGrp="1"/>
          </p:cNvSpPr>
          <p:nvPr>
            <p:ph type="body" sz="quarter" idx="13"/>
          </p:nvPr>
        </p:nvSpPr>
        <p:spPr/>
        <p:txBody>
          <a:bodyPr/>
          <a:lstStyle/>
          <a:p>
            <a:endParaRPr lang="da-DK"/>
          </a:p>
        </p:txBody>
      </p:sp>
      <p:sp>
        <p:nvSpPr>
          <p:cNvPr id="5" name="Date Placeholder 4">
            <a:extLst>
              <a:ext uri="{FF2B5EF4-FFF2-40B4-BE49-F238E27FC236}">
                <a16:creationId xmlns:a16="http://schemas.microsoft.com/office/drawing/2014/main" id="{9040993C-FF67-41F5-95D3-03CFCA15AFC5}"/>
              </a:ext>
            </a:extLst>
          </p:cNvPr>
          <p:cNvSpPr>
            <a:spLocks noGrp="1"/>
          </p:cNvSpPr>
          <p:nvPr>
            <p:ph type="dt" sz="half" idx="14"/>
          </p:nvPr>
        </p:nvSpPr>
        <p:spPr/>
        <p:txBody>
          <a:bodyPr/>
          <a:lstStyle/>
          <a:p>
            <a:pPr marL="0" indent="0">
              <a:lnSpc>
                <a:spcPct val="93000"/>
              </a:lnSpc>
              <a:buFont typeface="Arial" panose="020B0604020202020204" pitchFamily="34" charset="0"/>
              <a:buChar char="​"/>
            </a:pPr>
            <a:endParaRPr lang="da-DK" dirty="0"/>
          </a:p>
        </p:txBody>
      </p:sp>
      <p:sp>
        <p:nvSpPr>
          <p:cNvPr id="6" name="Footer Placeholder 5">
            <a:extLst>
              <a:ext uri="{FF2B5EF4-FFF2-40B4-BE49-F238E27FC236}">
                <a16:creationId xmlns:a16="http://schemas.microsoft.com/office/drawing/2014/main" id="{129C2838-EB12-40E3-8F6C-295C9A96815D}"/>
              </a:ext>
            </a:extLst>
          </p:cNvPr>
          <p:cNvSpPr>
            <a:spLocks noGrp="1"/>
          </p:cNvSpPr>
          <p:nvPr>
            <p:ph type="ftr" sz="quarter" idx="15"/>
          </p:nvPr>
        </p:nvSpPr>
        <p:spPr/>
        <p:txBody>
          <a:bodyPr/>
          <a:lstStyle/>
          <a:p>
            <a:r>
              <a:rPr lang="en-US"/>
              <a:t>/ Environmental Protection Agency / Danish Circular Economy Strongholds</a:t>
            </a:r>
            <a:endParaRPr lang="da-DK" dirty="0"/>
          </a:p>
        </p:txBody>
      </p:sp>
      <p:sp>
        <p:nvSpPr>
          <p:cNvPr id="7" name="Slide Number Placeholder 6">
            <a:extLst>
              <a:ext uri="{FF2B5EF4-FFF2-40B4-BE49-F238E27FC236}">
                <a16:creationId xmlns:a16="http://schemas.microsoft.com/office/drawing/2014/main" id="{08BBE0AA-2866-4763-A805-664D2CAAEDEF}"/>
              </a:ext>
            </a:extLst>
          </p:cNvPr>
          <p:cNvSpPr>
            <a:spLocks noGrp="1"/>
          </p:cNvSpPr>
          <p:nvPr>
            <p:ph type="sldNum" sz="quarter" idx="16"/>
          </p:nvPr>
        </p:nvSpPr>
        <p:spPr/>
        <p:txBody>
          <a:bodyPr/>
          <a:lstStyle/>
          <a:p>
            <a:fld id="{667EC89C-17A0-4E64-A6D2-B825673CEEDF}" type="slidenum">
              <a:rPr lang="da-DK" smtClean="0"/>
              <a:pPr/>
              <a:t>8</a:t>
            </a:fld>
            <a:endParaRPr lang="da-DK" dirty="0"/>
          </a:p>
        </p:txBody>
      </p:sp>
    </p:spTree>
    <p:extLst>
      <p:ext uri="{BB962C8B-B14F-4D97-AF65-F5344CB8AC3E}">
        <p14:creationId xmlns:p14="http://schemas.microsoft.com/office/powerpoint/2010/main" val="204246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430116" y="2234389"/>
            <a:ext cx="5268850" cy="2096840"/>
          </a:xfrm>
        </p:spPr>
        <p:txBody>
          <a:bodyPr/>
          <a:lstStyle/>
          <a:p>
            <a:pPr algn="l"/>
            <a:r>
              <a:rPr lang="en-GB" dirty="0"/>
              <a:t>Furniture</a:t>
            </a:r>
          </a:p>
        </p:txBody>
      </p:sp>
      <p:sp>
        <p:nvSpPr>
          <p:cNvPr id="3" name="Pladsholder til tekst 2"/>
          <p:cNvSpPr>
            <a:spLocks noGrp="1"/>
          </p:cNvSpPr>
          <p:nvPr>
            <p:ph type="body" sz="quarter" idx="11"/>
          </p:nvPr>
        </p:nvSpPr>
        <p:spPr/>
        <p:txBody>
          <a:bodyPr/>
          <a:lstStyle/>
          <a:p>
            <a:endParaRPr lang="en-GB" dirty="0"/>
          </a:p>
        </p:txBody>
      </p:sp>
      <p:sp>
        <p:nvSpPr>
          <p:cNvPr id="4" name="Pladsholder til tekst 3"/>
          <p:cNvSpPr>
            <a:spLocks noGrp="1"/>
          </p:cNvSpPr>
          <p:nvPr>
            <p:ph type="body" sz="quarter" idx="13"/>
          </p:nvPr>
        </p:nvSpPr>
        <p:spPr/>
        <p:txBody>
          <a:bodyPr/>
          <a:lstStyle/>
          <a:p>
            <a:endParaRPr lang="en-GB"/>
          </a:p>
        </p:txBody>
      </p:sp>
      <p:sp>
        <p:nvSpPr>
          <p:cNvPr id="5" name="Pladsholder til dato 4"/>
          <p:cNvSpPr>
            <a:spLocks noGrp="1"/>
          </p:cNvSpPr>
          <p:nvPr>
            <p:ph type="dt" sz="half" idx="14"/>
          </p:nvPr>
        </p:nvSpPr>
        <p:spPr/>
        <p:txBody>
          <a:bodyPr/>
          <a:lstStyle/>
          <a:p>
            <a:pPr marL="0" indent="0">
              <a:lnSpc>
                <a:spcPct val="93000"/>
              </a:lnSpc>
              <a:buFont typeface="Arial" panose="020B0604020202020204" pitchFamily="34" charset="0"/>
              <a:buChar char="​"/>
            </a:pPr>
            <a:endParaRPr lang="da-DK" dirty="0"/>
          </a:p>
        </p:txBody>
      </p:sp>
      <p:sp>
        <p:nvSpPr>
          <p:cNvPr id="6" name="Pladsholder til sidefod 5"/>
          <p:cNvSpPr>
            <a:spLocks noGrp="1"/>
          </p:cNvSpPr>
          <p:nvPr>
            <p:ph type="ftr" sz="quarter" idx="15"/>
          </p:nvPr>
        </p:nvSpPr>
        <p:spPr/>
        <p:txBody>
          <a:bodyPr/>
          <a:lstStyle/>
          <a:p>
            <a:r>
              <a:rPr lang="en-US"/>
              <a:t>/ Environmental Protection Agency / Danish Circular Economy Strongholds</a:t>
            </a:r>
            <a:endParaRPr lang="da-DK" dirty="0"/>
          </a:p>
        </p:txBody>
      </p:sp>
      <p:sp>
        <p:nvSpPr>
          <p:cNvPr id="7" name="Pladsholder til slidenummer 6"/>
          <p:cNvSpPr>
            <a:spLocks noGrp="1"/>
          </p:cNvSpPr>
          <p:nvPr>
            <p:ph type="sldNum" sz="quarter" idx="16"/>
          </p:nvPr>
        </p:nvSpPr>
        <p:spPr/>
        <p:txBody>
          <a:bodyPr/>
          <a:lstStyle/>
          <a:p>
            <a:fld id="{667EC89C-17A0-4E64-A6D2-B825673CEEDF}" type="slidenum">
              <a:rPr lang="da-DK" smtClean="0"/>
              <a:pPr/>
              <a:t>9</a:t>
            </a:fld>
            <a:endParaRPr lang="da-DK" dirty="0"/>
          </a:p>
        </p:txBody>
      </p:sp>
      <p:pic>
        <p:nvPicPr>
          <p:cNvPr id="8" name="Billede 7"/>
          <p:cNvPicPr>
            <a:picLocks noChangeAspect="1"/>
          </p:cNvPicPr>
          <p:nvPr/>
        </p:nvPicPr>
        <p:blipFill>
          <a:blip r:embed="rId2"/>
          <a:stretch>
            <a:fillRect/>
          </a:stretch>
        </p:blipFill>
        <p:spPr>
          <a:xfrm>
            <a:off x="908784" y="4274130"/>
            <a:ext cx="1906909" cy="1656000"/>
          </a:xfrm>
          <a:prstGeom prst="rect">
            <a:avLst/>
          </a:prstGeom>
        </p:spPr>
      </p:pic>
      <p:pic>
        <p:nvPicPr>
          <p:cNvPr id="9" name="Billede 8"/>
          <p:cNvPicPr>
            <a:picLocks noChangeAspect="1"/>
          </p:cNvPicPr>
          <p:nvPr/>
        </p:nvPicPr>
        <p:blipFill>
          <a:blip r:embed="rId3"/>
          <a:stretch>
            <a:fillRect/>
          </a:stretch>
        </p:blipFill>
        <p:spPr>
          <a:xfrm>
            <a:off x="909836" y="2420888"/>
            <a:ext cx="1929600" cy="1640521"/>
          </a:xfrm>
          <a:prstGeom prst="rect">
            <a:avLst/>
          </a:prstGeom>
        </p:spPr>
      </p:pic>
      <p:pic>
        <p:nvPicPr>
          <p:cNvPr id="10" name="Billede 9"/>
          <p:cNvPicPr>
            <a:picLocks noChangeAspect="1"/>
          </p:cNvPicPr>
          <p:nvPr/>
        </p:nvPicPr>
        <p:blipFill>
          <a:blip r:embed="rId4"/>
          <a:stretch>
            <a:fillRect/>
          </a:stretch>
        </p:blipFill>
        <p:spPr>
          <a:xfrm>
            <a:off x="909836" y="548679"/>
            <a:ext cx="1929600" cy="1685710"/>
          </a:xfrm>
          <a:prstGeom prst="rect">
            <a:avLst/>
          </a:prstGeom>
        </p:spPr>
      </p:pic>
    </p:spTree>
    <p:extLst>
      <p:ext uri="{BB962C8B-B14F-4D97-AF65-F5344CB8AC3E}">
        <p14:creationId xmlns:p14="http://schemas.microsoft.com/office/powerpoint/2010/main" val="2516023758"/>
      </p:ext>
    </p:extLst>
  </p:cSld>
  <p:clrMapOvr>
    <a:masterClrMapping/>
  </p:clrMapOvr>
</p:sld>
</file>

<file path=ppt/theme/theme1.xml><?xml version="1.0" encoding="utf-8"?>
<a:theme xmlns:a="http://schemas.openxmlformats.org/drawingml/2006/main" name="Miljøstyrelsen PowerPoint Skabelon 16:9 UK">
  <a:themeElements>
    <a:clrScheme name="MFVM - Miljøstyrelsen">
      <a:dk1>
        <a:srgbClr val="000000"/>
      </a:dk1>
      <a:lt1>
        <a:sysClr val="window" lastClr="FFFFFF"/>
      </a:lt1>
      <a:dk2>
        <a:srgbClr val="BFE1D2"/>
      </a:dk2>
      <a:lt2>
        <a:srgbClr val="E5F3ED"/>
      </a:lt2>
      <a:accent1>
        <a:srgbClr val="00874B"/>
      </a:accent1>
      <a:accent2>
        <a:srgbClr val="003127"/>
      </a:accent2>
      <a:accent3>
        <a:srgbClr val="0085AD"/>
      </a:accent3>
      <a:accent4>
        <a:srgbClr val="33B9C4"/>
      </a:accent4>
      <a:accent5>
        <a:srgbClr val="ABBC38"/>
      </a:accent5>
      <a:accent6>
        <a:srgbClr val="EFDB6C"/>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Miljøstyrelsen PowerPoint Skabelon 16_9 UK_NY.potx" id="{C1EEBA9F-131A-4F86-AE7D-2B3FE675DD02}" vid="{619766B0-E9C8-4571-A0E9-C5EC160EAD56}"/>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d91fe750cbdd413c896cb94fbe4650fb</Template>
  <TotalTime>0</TotalTime>
  <Words>11535</Words>
  <Application>Microsoft Office PowerPoint</Application>
  <PresentationFormat>Brugerdefineret</PresentationFormat>
  <Paragraphs>1008</Paragraphs>
  <Slides>47</Slides>
  <Notes>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47</vt:i4>
      </vt:variant>
    </vt:vector>
  </HeadingPairs>
  <TitlesOfParts>
    <vt:vector size="52" baseType="lpstr">
      <vt:lpstr>Arial</vt:lpstr>
      <vt:lpstr>Arial Black</vt:lpstr>
      <vt:lpstr>Calibri</vt:lpstr>
      <vt:lpstr>Söhne</vt:lpstr>
      <vt:lpstr>Miljøstyrelsen PowerPoint Skabelon 16:9 UK</vt:lpstr>
      <vt:lpstr>PowerPoint-præsentation</vt:lpstr>
      <vt:lpstr>How to Use This Presentation</vt:lpstr>
      <vt:lpstr>Contents</vt:lpstr>
      <vt:lpstr>PowerPoint-præsentation</vt:lpstr>
      <vt:lpstr>Circular Economy and Waste Management in a Danish context</vt:lpstr>
      <vt:lpstr>Definition on Circular Economic Activities</vt:lpstr>
      <vt:lpstr>Strongholds in Denmark</vt:lpstr>
      <vt:lpstr>PowerPoint-præsentation</vt:lpstr>
      <vt:lpstr>PowerPoint-præsentation</vt:lpstr>
      <vt:lpstr>Furniture</vt:lpstr>
      <vt:lpstr>PowerPoint-præsentation</vt:lpstr>
      <vt:lpstr>PowerPoint-præsentation</vt:lpstr>
      <vt:lpstr>Case - Maalbar</vt:lpstr>
      <vt:lpstr>PowerPoint-præsentation</vt:lpstr>
      <vt:lpstr>Plastic</vt:lpstr>
      <vt:lpstr>PowerPoint-præsentation</vt:lpstr>
      <vt:lpstr>PowerPoint-præsentation</vt:lpstr>
      <vt:lpstr>Case - Plastix</vt:lpstr>
      <vt:lpstr>PowerPoint-præsentation</vt:lpstr>
      <vt:lpstr>Construction and Demolition</vt:lpstr>
      <vt:lpstr>PowerPoint-præsentation</vt:lpstr>
      <vt:lpstr>PowerPoint-præsentation</vt:lpstr>
      <vt:lpstr>Case – 3XN GXN</vt:lpstr>
      <vt:lpstr>PowerPoint-præsentation</vt:lpstr>
      <vt:lpstr>Waste Management</vt:lpstr>
      <vt:lpstr>PowerPoint-præsentation</vt:lpstr>
      <vt:lpstr>PowerPoint-præsentation</vt:lpstr>
      <vt:lpstr>Case – Rambøll</vt:lpstr>
      <vt:lpstr>PowerPoint-præsentation</vt:lpstr>
      <vt:lpstr>Packaging</vt:lpstr>
      <vt:lpstr>PowerPoint-præsentation</vt:lpstr>
      <vt:lpstr>PowerPoint-præsentation</vt:lpstr>
      <vt:lpstr>Case – Dansk Retursystem</vt:lpstr>
      <vt:lpstr>PowerPoint-præsentation</vt:lpstr>
      <vt:lpstr>Textile</vt:lpstr>
      <vt:lpstr>PowerPoint-præsentation</vt:lpstr>
      <vt:lpstr>PowerPoint-præsentation</vt:lpstr>
      <vt:lpstr>PowerPoint-præsentation</vt:lpstr>
      <vt:lpstr>Organic Waste</vt:lpstr>
      <vt:lpstr>PowerPoint-præsentation</vt:lpstr>
      <vt:lpstr>PowerPoint-præsentation</vt:lpstr>
      <vt:lpstr>Case – Gemidan Ecogi</vt:lpstr>
      <vt:lpstr>PowerPoint-præsentation</vt:lpstr>
      <vt:lpstr>Digitalisation</vt:lpstr>
      <vt:lpstr>PowerPoint-præsentation</vt:lpstr>
      <vt:lpstr>PowerPoint-præsentation</vt:lpstr>
      <vt:lpstr>Case - cBrain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2023-09-06T08:12:22Z</dcterms:created>
  <dcterms:modified xsi:type="dcterms:W3CDTF">2025-10-27T08:55:20Z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